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2" r:id="rId14"/>
    <p:sldId id="268" r:id="rId15"/>
    <p:sldId id="270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283B1-97CF-42AC-A25D-5DA0691E22EE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690B2-3305-47BD-AD7B-B77A94EEFCD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0B2-3305-47BD-AD7B-B77A94EEFCD1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Kenmerken:</a:t>
            </a:r>
            <a:r>
              <a:rPr lang="nl-NL" baseline="0" dirty="0" smtClean="0"/>
              <a:t> vertrekken elk gezinslid. V-vorm van het gebouw. Toren geeft een wijds uitzicht over het natuurgebied.</a:t>
            </a:r>
          </a:p>
          <a:p>
            <a:r>
              <a:rPr lang="nl-NL" baseline="0" dirty="0" smtClean="0"/>
              <a:t>Geschillen over bouwmateriaal vertraagde de bouw. 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0B2-3305-47BD-AD7B-B77A94EEFCD1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0B2-3305-47BD-AD7B-B77A94EEFCD1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Eerst alles in kaart gebracht,</a:t>
            </a:r>
            <a:r>
              <a:rPr lang="nl-NL" baseline="0" dirty="0" smtClean="0"/>
              <a:t> nummering. Kapotte tegels vervangen in oud patroon en kleur.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0B2-3305-47BD-AD7B-B77A94EEFCD1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nodig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wordt dat nog enigszins verouderd zodat het nog minder zichtbaar is.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 gebeurt door de stenen en de voegen te vervuilen met smeer o.i.d. </a:t>
            </a:r>
            <a:endParaRPr lang="nl-N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dirty="0" smtClean="0"/>
              <a:t>https://www.youtube.com/watch?v=qd_bDd9esqM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0B2-3305-47BD-AD7B-B77A94EEFCD1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Compleet vervangen. Leien uit Wales, die het dichtst bij de oorspronkelijke leien komen. De leien liggen in een heel bijzonder lijnenspel. </a:t>
            </a:r>
            <a:r>
              <a:rPr lang="nl-N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https://www.youtube.com/watch?v=ZNDNwvD_1Vc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0B2-3305-47BD-AD7B-B77A94EEFCD1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Omwille van de veiligheid geheel vervangen. Vooral de inpassing van de brandveiligheid een item.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0B2-3305-47BD-AD7B-B77A94EEFCD1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oude alkyd (eerdere</a:t>
            </a:r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restauratie)</a:t>
            </a:r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verflagen werden verwijderd en daarna werd er met lijnolieverf de oorspronkelijke </a:t>
            </a:r>
          </a:p>
          <a:p>
            <a:r>
              <a:rPr lang="nl-N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kleuren en structuur teruggebracht.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0B2-3305-47BD-AD7B-B77A94EEFCD1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Apart gerestaureerd,</a:t>
            </a:r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690B2-3305-47BD-AD7B-B77A94EEFCD1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49D3-6E56-4CD7-B7E3-3F46F67966E6}" type="datetimeFigureOut">
              <a:rPr lang="nl-NL" smtClean="0"/>
              <a:pPr/>
              <a:t>27-1-2016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5260-E9AA-4FA3-9052-3E638A78C3D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rolsmamonumentenverf.nl/images/projecten_2014/image-3560887.jpg_800_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9396536" cy="831616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80528" y="476672"/>
            <a:ext cx="9324528" cy="1470025"/>
          </a:xfrm>
        </p:spPr>
        <p:txBody>
          <a:bodyPr>
            <a:normAutofit fontScale="90000"/>
          </a:bodyPr>
          <a:lstStyle/>
          <a:p>
            <a:r>
              <a:rPr lang="nl-NL" sz="6000" dirty="0" smtClean="0">
                <a:latin typeface="Algerian" pitchFamily="82" charset="0"/>
              </a:rPr>
              <a:t>Jachthuis Sint </a:t>
            </a:r>
            <a:r>
              <a:rPr lang="nl-NL" sz="6000" dirty="0" err="1" smtClean="0">
                <a:latin typeface="Algerian" pitchFamily="82" charset="0"/>
              </a:rPr>
              <a:t>Hubertus</a:t>
            </a:r>
            <a:r>
              <a:rPr lang="nl-NL" sz="6000" dirty="0" smtClean="0">
                <a:latin typeface="Algerian" pitchFamily="82" charset="0"/>
              </a:rPr>
              <a:t> </a:t>
            </a:r>
            <a:endParaRPr lang="nl-NL" sz="6000" dirty="0">
              <a:latin typeface="Algerian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972616" y="5105400"/>
            <a:ext cx="6400800" cy="1752600"/>
          </a:xfrm>
        </p:spPr>
        <p:txBody>
          <a:bodyPr>
            <a:normAutofit/>
          </a:bodyPr>
          <a:lstStyle/>
          <a:p>
            <a:r>
              <a:rPr lang="nl-NL" sz="4400" i="1" dirty="0" smtClean="0">
                <a:solidFill>
                  <a:schemeClr val="bg1"/>
                </a:solidFill>
              </a:rPr>
              <a:t>Vera Berkeveld</a:t>
            </a:r>
          </a:p>
          <a:p>
            <a:r>
              <a:rPr lang="nl-NL" sz="4400" i="1" dirty="0" smtClean="0">
                <a:solidFill>
                  <a:schemeClr val="bg1"/>
                </a:solidFill>
              </a:rPr>
              <a:t>2311836</a:t>
            </a:r>
            <a:endParaRPr lang="nl-NL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elektrische installatie 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80900" name="Picture 4" descr="https://i.ytimg.com/vi/ggMh8ErlaK0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5248583" cy="2952328"/>
          </a:xfrm>
          <a:prstGeom prst="rect">
            <a:avLst/>
          </a:prstGeom>
          <a:noFill/>
        </p:spPr>
      </p:pic>
      <p:pic>
        <p:nvPicPr>
          <p:cNvPr id="80902" name="Picture 6" descr="http://www.elmarswereld.nl/wp-content/uploads/2010/04/hal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73016"/>
            <a:ext cx="4032448" cy="3025880"/>
          </a:xfrm>
          <a:prstGeom prst="rect">
            <a:avLst/>
          </a:prstGeom>
          <a:noFill/>
        </p:spPr>
      </p:pic>
      <p:pic>
        <p:nvPicPr>
          <p:cNvPr id="80904" name="Picture 8" descr="2011-10-28 13.22uur Prio 1 OMS Brandmelding O0078 JACHTHUIS ST. HUBERTUS APELDOORNSEWEG - N804 258 HOENDERLOO 2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77072"/>
            <a:ext cx="3168352" cy="2366486"/>
          </a:xfrm>
          <a:prstGeom prst="rect">
            <a:avLst/>
          </a:prstGeom>
          <a:noFill/>
        </p:spPr>
      </p:pic>
      <p:pic>
        <p:nvPicPr>
          <p:cNvPr id="80906" name="Picture 10" descr="https://s-media-cache-ak0.pinimg.com/236x/d7/49/ef/d749eff5ee076b62061a839d1d398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556792"/>
            <a:ext cx="1757941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 cstate="print"/>
          <a:srcRect l="21775" t="22438" r="22882" b="51969"/>
          <a:stretch>
            <a:fillRect/>
          </a:stretch>
        </p:blipFill>
        <p:spPr bwMode="auto">
          <a:xfrm>
            <a:off x="1115616" y="1196752"/>
            <a:ext cx="75608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Het schilderwerk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78850" name="Picture 2" descr="https://i.ytimg.com/vi/NC4up2m6zzo/maxresdefault.jpg"/>
          <p:cNvPicPr>
            <a:picLocks noChangeAspect="1" noChangeArrowheads="1"/>
          </p:cNvPicPr>
          <p:nvPr/>
        </p:nvPicPr>
        <p:blipFill>
          <a:blip r:embed="rId4" cstate="print"/>
          <a:srcRect l="34503"/>
          <a:stretch>
            <a:fillRect/>
          </a:stretch>
        </p:blipFill>
        <p:spPr bwMode="auto">
          <a:xfrm>
            <a:off x="395536" y="2996952"/>
            <a:ext cx="3773064" cy="3240360"/>
          </a:xfrm>
          <a:prstGeom prst="rect">
            <a:avLst/>
          </a:prstGeom>
          <a:noFill/>
        </p:spPr>
      </p:pic>
      <p:pic>
        <p:nvPicPr>
          <p:cNvPr id="78854" name="Picture 6" descr="http://www.leoscholten.nl/wp-content/gallery/hubertus-2/afbeeldin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068960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meubels 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97282" name="Picture 2" descr="http://erfgoedstem.nl/wp-content/uploads/2013/10/Restauratie-St-Hubertus-500x2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4762500" cy="2609851"/>
          </a:xfrm>
          <a:prstGeom prst="rect">
            <a:avLst/>
          </a:prstGeom>
          <a:noFill/>
        </p:spPr>
      </p:pic>
      <p:pic>
        <p:nvPicPr>
          <p:cNvPr id="97286" name="Picture 6" descr="http://www.bureaufritz.nl/archief/sinthubertus/images/rack2.jpg"/>
          <p:cNvPicPr>
            <a:picLocks noChangeAspect="1" noChangeArrowheads="1"/>
          </p:cNvPicPr>
          <p:nvPr/>
        </p:nvPicPr>
        <p:blipFill>
          <a:blip r:embed="rId4" cstate="print"/>
          <a:srcRect t="11364"/>
          <a:stretch>
            <a:fillRect/>
          </a:stretch>
        </p:blipFill>
        <p:spPr bwMode="auto">
          <a:xfrm>
            <a:off x="4788024" y="3789040"/>
            <a:ext cx="3168352" cy="2808312"/>
          </a:xfrm>
          <a:prstGeom prst="rect">
            <a:avLst/>
          </a:prstGeom>
          <a:noFill/>
        </p:spPr>
      </p:pic>
      <p:pic>
        <p:nvPicPr>
          <p:cNvPr id="97288" name="Picture 8" descr="http://www.elmarswereld.nl/wp-content/uploads/2010/04/mook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268760"/>
            <a:ext cx="3312368" cy="2211691"/>
          </a:xfrm>
          <a:prstGeom prst="rect">
            <a:avLst/>
          </a:prstGeom>
          <a:noFill/>
        </p:spPr>
      </p:pic>
      <p:pic>
        <p:nvPicPr>
          <p:cNvPr id="97284" name="Picture 4" descr="http://1.bp.blogspot.com/-m2lWx5eo4vI/UwtKtTU3T2I/AAAAAAAAJPQ/BJiDhRwrFns/s1600/eetkamer-jachthuis-hubert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068960"/>
            <a:ext cx="4355976" cy="3378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00B050"/>
                </a:solidFill>
                <a:latin typeface="Algerian" pitchFamily="82" charset="0"/>
              </a:rPr>
              <a:t>Na de restauratie </a:t>
            </a:r>
            <a:endParaRPr lang="nl-NL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Een </a:t>
            </a:r>
            <a:r>
              <a:rPr lang="nl-NL" dirty="0"/>
              <a:t>hoge kwaliteit van de bouwmaterialen en van de afwerking </a:t>
            </a:r>
            <a:r>
              <a:rPr lang="nl-NL" dirty="0" smtClean="0"/>
              <a:t>was van groot belang</a:t>
            </a:r>
          </a:p>
          <a:p>
            <a:r>
              <a:rPr lang="nl-NL" dirty="0" smtClean="0"/>
              <a:t>In </a:t>
            </a:r>
            <a:r>
              <a:rPr lang="nl-NL" dirty="0"/>
              <a:t>april 2014 werd het project volledig afgerond en heropend voor </a:t>
            </a:r>
            <a:r>
              <a:rPr lang="nl-NL" dirty="0" smtClean="0"/>
              <a:t>publiek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Sint </a:t>
            </a:r>
            <a:r>
              <a:rPr lang="nl-NL" dirty="0" err="1" smtClean="0"/>
              <a:t>Hubertus</a:t>
            </a:r>
            <a:r>
              <a:rPr lang="nl-NL" dirty="0" smtClean="0"/>
              <a:t> één </a:t>
            </a:r>
            <a:r>
              <a:rPr lang="nl-NL" dirty="0"/>
              <a:t>van de belangrijkste monumenten van </a:t>
            </a:r>
            <a:r>
              <a:rPr lang="nl-NL" dirty="0" smtClean="0"/>
              <a:t>Nederland</a:t>
            </a:r>
          </a:p>
          <a:p>
            <a:r>
              <a:rPr lang="nl-NL" dirty="0" smtClean="0"/>
              <a:t>Verblijf </a:t>
            </a:r>
            <a:r>
              <a:rPr lang="nl-NL" dirty="0"/>
              <a:t>voor hooggeplaatste gasten </a:t>
            </a:r>
            <a:endParaRPr lang="nl-NL" dirty="0" smtClean="0"/>
          </a:p>
          <a:p>
            <a:endParaRPr lang="nl-NL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476673"/>
            <a:ext cx="8229600" cy="1584176"/>
          </a:xfrm>
        </p:spPr>
        <p:txBody>
          <a:bodyPr/>
          <a:lstStyle/>
          <a:p>
            <a:r>
              <a:rPr lang="nl-NL" dirty="0"/>
              <a:t>Zo is de uitstraling van huis, park en meubilair van Sint </a:t>
            </a:r>
            <a:r>
              <a:rPr lang="nl-NL" dirty="0" err="1"/>
              <a:t>Hubertus</a:t>
            </a:r>
            <a:r>
              <a:rPr lang="nl-NL" dirty="0"/>
              <a:t> teruggebracht op het niveau zoals het eerst was.  </a:t>
            </a:r>
          </a:p>
          <a:p>
            <a:endParaRPr lang="nl-NL" dirty="0"/>
          </a:p>
        </p:txBody>
      </p:sp>
      <p:pic>
        <p:nvPicPr>
          <p:cNvPr id="76802" name="Picture 2" descr="http://www.dakvanhetjaar.nl/index_htm_files/9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480720" cy="4309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00B050"/>
                </a:solidFill>
                <a:latin typeface="Algerian" pitchFamily="82" charset="0"/>
              </a:rPr>
              <a:t>Zijn er vragen?</a:t>
            </a:r>
            <a:endParaRPr lang="nl-NL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98306" name="Picture 2" descr="http://coachingtip.nl/wp-content/uploads/Gespreksvaardigheden-vragen-stellen-durf-vragen-te-stellen-www.coachingtip.n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238750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00B050"/>
                </a:solidFill>
                <a:latin typeface="Algerian" pitchFamily="82" charset="0"/>
              </a:rPr>
              <a:t>De bouw </a:t>
            </a:r>
            <a:endParaRPr lang="nl-NL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Buitenverblijf </a:t>
            </a:r>
            <a:r>
              <a:rPr lang="nl-NL" dirty="0" err="1" smtClean="0"/>
              <a:t>Kröller-Müller</a:t>
            </a:r>
            <a:endParaRPr lang="nl-NL" dirty="0" smtClean="0"/>
          </a:p>
          <a:p>
            <a:r>
              <a:rPr lang="nl-NL" dirty="0" smtClean="0"/>
              <a:t>Begin 1915 start bouw</a:t>
            </a:r>
          </a:p>
          <a:p>
            <a:r>
              <a:rPr lang="nl-NL" dirty="0" smtClean="0"/>
              <a:t>Architect H.P. </a:t>
            </a:r>
            <a:r>
              <a:rPr lang="nl-NL" dirty="0" err="1" smtClean="0"/>
              <a:t>Berlage</a:t>
            </a:r>
            <a:endParaRPr lang="nl-NL" dirty="0" smtClean="0"/>
          </a:p>
          <a:p>
            <a:r>
              <a:rPr lang="nl-NL" dirty="0"/>
              <a:t>W</a:t>
            </a:r>
            <a:r>
              <a:rPr lang="nl-NL" dirty="0" smtClean="0"/>
              <a:t>erd </a:t>
            </a:r>
            <a:r>
              <a:rPr lang="nl-NL" dirty="0"/>
              <a:t>voltooid in 1920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00B050"/>
                </a:solidFill>
                <a:latin typeface="Algerian" pitchFamily="82" charset="0"/>
              </a:rPr>
              <a:t>Het ontwerp </a:t>
            </a:r>
            <a:endParaRPr lang="nl-NL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Engelse Country House</a:t>
            </a:r>
          </a:p>
          <a:p>
            <a:r>
              <a:rPr lang="nl-NL" dirty="0" smtClean="0"/>
              <a:t>Alles nauwkeurig vastgelegd</a:t>
            </a:r>
          </a:p>
          <a:p>
            <a:r>
              <a:rPr lang="nl-NL" dirty="0" smtClean="0"/>
              <a:t>Kenmerk </a:t>
            </a:r>
            <a:r>
              <a:rPr lang="nl-NL" dirty="0" err="1" smtClean="0"/>
              <a:t>Berlage</a:t>
            </a:r>
            <a:r>
              <a:rPr lang="nl-NL" dirty="0"/>
              <a:t>,</a:t>
            </a:r>
            <a:r>
              <a:rPr lang="nl-NL" dirty="0" smtClean="0"/>
              <a:t> de toren  </a:t>
            </a:r>
          </a:p>
          <a:p>
            <a:r>
              <a:rPr lang="nl-NL" dirty="0" err="1" smtClean="0"/>
              <a:t>Gesamtkunstwerk</a:t>
            </a:r>
            <a:r>
              <a:rPr lang="nl-NL" dirty="0"/>
              <a:t> </a:t>
            </a:r>
            <a:r>
              <a:rPr lang="nl-NL" dirty="0" err="1" smtClean="0"/>
              <a:t>Berlage</a:t>
            </a:r>
            <a:r>
              <a:rPr lang="nl-NL" dirty="0" smtClean="0"/>
              <a:t> </a:t>
            </a:r>
          </a:p>
          <a:p>
            <a:r>
              <a:rPr lang="nl-NL" dirty="0"/>
              <a:t>Helene </a:t>
            </a:r>
            <a:r>
              <a:rPr lang="nl-NL" dirty="0" err="1" smtClean="0"/>
              <a:t>Kröller-Müller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1656184"/>
          </a:xfrm>
        </p:spPr>
        <p:txBody>
          <a:bodyPr/>
          <a:lstStyle/>
          <a:p>
            <a:r>
              <a:rPr lang="nl-NL" dirty="0" smtClean="0"/>
              <a:t>Geweivorm van het gebouw </a:t>
            </a:r>
          </a:p>
          <a:p>
            <a:r>
              <a:rPr lang="nl-NL" dirty="0" smtClean="0"/>
              <a:t>Ontwerp geïnspireerd op verhaal over Sint </a:t>
            </a:r>
            <a:r>
              <a:rPr lang="nl-NL" dirty="0" err="1" smtClean="0"/>
              <a:t>Hubertus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 descr="http://www.crystalbay.net/town/assets/sth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3816424" cy="344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https://upload.wikimedia.org/wikipedia/commons/thumb/9/96/H.P._Berlage_Jachthuis_St._Hubertus_plan_1.jpg/220px-H.P._Berlage_Jachthuis_St._Hubertus_plan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3096344" cy="364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>
                <a:solidFill>
                  <a:srgbClr val="00B050"/>
                </a:solidFill>
                <a:latin typeface="Algerian" pitchFamily="82" charset="0"/>
              </a:rPr>
              <a:t>Herstellen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Gebouwen, monumentale panden</a:t>
            </a:r>
          </a:p>
          <a:p>
            <a:r>
              <a:rPr lang="nl-NL" dirty="0" smtClean="0"/>
              <a:t>Kunst, schilderijen en museumstukken</a:t>
            </a:r>
          </a:p>
          <a:p>
            <a:r>
              <a:rPr lang="nl-NL" dirty="0" smtClean="0"/>
              <a:t>Objecten, meubels</a:t>
            </a:r>
          </a:p>
          <a:p>
            <a:endParaRPr lang="nl-NL" dirty="0" smtClean="0"/>
          </a:p>
          <a:p>
            <a:r>
              <a:rPr lang="nl-NL" dirty="0" smtClean="0"/>
              <a:t>Dit gebeurd door te restaureren, renoveren of reconstrueren</a:t>
            </a:r>
          </a:p>
          <a:p>
            <a:endParaRPr lang="nl-NL" dirty="0" smtClean="0"/>
          </a:p>
          <a:p>
            <a:pPr>
              <a:buNone/>
            </a:pPr>
            <a:r>
              <a:rPr lang="nl-NL" sz="2300" dirty="0" smtClean="0"/>
              <a:t>	Renovatie is het vernieuwen en bruikbaar maken van een gebouw, waarbij er rekening wordt gehouden met de oude staat </a:t>
            </a:r>
          </a:p>
          <a:p>
            <a:pPr>
              <a:buNone/>
            </a:pPr>
            <a:r>
              <a:rPr lang="nl-NL" sz="2300" dirty="0" smtClean="0"/>
              <a:t>	Reconstructie is een gebouw precies weer naar de oude staat terugbrengen, zoals deze ooit is geweest</a:t>
            </a:r>
          </a:p>
          <a:p>
            <a:pPr>
              <a:buNone/>
            </a:pPr>
            <a:r>
              <a:rPr lang="nl-NL" sz="2300" dirty="0" smtClean="0"/>
              <a:t>	Restauratie is het gebouw behouden in de oude staat </a:t>
            </a:r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 smtClean="0">
                <a:solidFill>
                  <a:srgbClr val="00B050"/>
                </a:solidFill>
                <a:latin typeface="Algerian" pitchFamily="82" charset="0"/>
              </a:rPr>
              <a:t>De restauratie </a:t>
            </a:r>
            <a:endParaRPr lang="nl-NL" sz="54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2007 bleek het reguliere onderhoud niet meer </a:t>
            </a:r>
            <a:r>
              <a:rPr lang="nl-NL" dirty="0" smtClean="0"/>
              <a:t>toereikend</a:t>
            </a:r>
          </a:p>
          <a:p>
            <a:r>
              <a:rPr lang="nl-NL" dirty="0" smtClean="0"/>
              <a:t>De restauratie </a:t>
            </a:r>
            <a:r>
              <a:rPr lang="nl-NL" dirty="0"/>
              <a:t>van </a:t>
            </a:r>
            <a:r>
              <a:rPr lang="nl-NL" dirty="0" smtClean="0"/>
              <a:t>de </a:t>
            </a:r>
            <a:r>
              <a:rPr lang="nl-NL" dirty="0"/>
              <a:t>oorspronkelijke kleur en textuur </a:t>
            </a:r>
            <a:r>
              <a:rPr lang="nl-NL" dirty="0" smtClean="0"/>
              <a:t>bepalend</a:t>
            </a:r>
          </a:p>
          <a:p>
            <a:r>
              <a:rPr lang="nl-NL" dirty="0" smtClean="0"/>
              <a:t>Onderzoek en experimenten </a:t>
            </a:r>
          </a:p>
          <a:p>
            <a:r>
              <a:rPr lang="nl-NL" dirty="0" smtClean="0"/>
              <a:t>Alle facetten kwamen aan </a:t>
            </a:r>
            <a:r>
              <a:rPr lang="nl-NL" dirty="0" smtClean="0"/>
              <a:t>bod </a:t>
            </a:r>
          </a:p>
          <a:p>
            <a:pPr>
              <a:buNone/>
            </a:pPr>
            <a:r>
              <a:rPr lang="nl-NL" dirty="0" smtClean="0"/>
              <a:t>	</a:t>
            </a:r>
            <a:r>
              <a:rPr lang="nl-NL" sz="2000" dirty="0" smtClean="0"/>
              <a:t>Te</a:t>
            </a:r>
            <a:r>
              <a:rPr lang="nl-NL" sz="2000" dirty="0" smtClean="0"/>
              <a:t>gelwerk</a:t>
            </a:r>
            <a:r>
              <a:rPr lang="nl-NL" sz="2000" dirty="0" smtClean="0"/>
              <a:t>, gevelstenen, schilderwerk, </a:t>
            </a:r>
            <a:r>
              <a:rPr lang="nl-NL" sz="2000" dirty="0" smtClean="0"/>
              <a:t>leiendak</a:t>
            </a:r>
            <a:r>
              <a:rPr lang="nl-NL" sz="2000" dirty="0" smtClean="0"/>
              <a:t>, metselwerk, interieur 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De tegelvloer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87042" name="Picture 2" descr="http://www.refdag.nl/polopoly_fs/2013_06_06_reg1_jachtslotbinnen_2_fc_web_1_744549!image/256370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7024688"/>
            <a:ext cx="3600000" cy="5403516"/>
          </a:xfrm>
          <a:prstGeom prst="rect">
            <a:avLst/>
          </a:prstGeom>
          <a:noFill/>
        </p:spPr>
      </p:pic>
      <p:pic>
        <p:nvPicPr>
          <p:cNvPr id="87050" name="Picture 10" descr="https://www.monumenten.nl/files/styles/full_width/public/verhalen/tegelwerk_jachthuis_st._hubertus.jpg?itok=HgacF3R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700808"/>
            <a:ext cx="6480720" cy="4860540"/>
          </a:xfrm>
          <a:prstGeom prst="rect">
            <a:avLst/>
          </a:prstGeom>
          <a:noFill/>
        </p:spPr>
      </p:pic>
      <p:pic>
        <p:nvPicPr>
          <p:cNvPr id="87048" name="Picture 8" descr="http://www.gbb.nl/library/nieuws/1371452264_resx.jpg"/>
          <p:cNvPicPr>
            <a:picLocks noChangeAspect="1" noChangeArrowheads="1"/>
          </p:cNvPicPr>
          <p:nvPr/>
        </p:nvPicPr>
        <p:blipFill>
          <a:blip r:embed="rId5" cstate="print"/>
          <a:srcRect b="35960"/>
          <a:stretch>
            <a:fillRect/>
          </a:stretch>
        </p:blipFill>
        <p:spPr bwMode="auto">
          <a:xfrm>
            <a:off x="4860032" y="1268760"/>
            <a:ext cx="3578845" cy="2808312"/>
          </a:xfrm>
          <a:prstGeom prst="rect">
            <a:avLst/>
          </a:prstGeom>
          <a:noFill/>
        </p:spPr>
      </p:pic>
      <p:pic>
        <p:nvPicPr>
          <p:cNvPr id="4" name="Afbeelding 3" descr="http://erfgoedstem.nl/wp-content/uploads/2013/07/Restauratie-Sint-Hubertu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268760"/>
            <a:ext cx="4032448" cy="283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Het metselwerk 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84994" name="Picture 2" descr="http://www.bureaufritz.nl/archief/sinthubertus/images/rack4.jpg"/>
          <p:cNvPicPr>
            <a:picLocks noChangeAspect="1" noChangeArrowheads="1"/>
          </p:cNvPicPr>
          <p:nvPr/>
        </p:nvPicPr>
        <p:blipFill>
          <a:blip r:embed="rId3" cstate="print"/>
          <a:srcRect t="34776"/>
          <a:stretch>
            <a:fillRect/>
          </a:stretch>
        </p:blipFill>
        <p:spPr bwMode="auto">
          <a:xfrm>
            <a:off x="539552" y="1268760"/>
            <a:ext cx="4762500" cy="3106316"/>
          </a:xfrm>
          <a:prstGeom prst="rect">
            <a:avLst/>
          </a:prstGeom>
          <a:noFill/>
        </p:spPr>
      </p:pic>
      <p:pic>
        <p:nvPicPr>
          <p:cNvPr id="84998" name="Picture 6" descr="http://www.leoscholten.nl/wp-content/gallery/hubertus-2/afbeelding2.jpg"/>
          <p:cNvPicPr>
            <a:picLocks noChangeAspect="1" noChangeArrowheads="1"/>
          </p:cNvPicPr>
          <p:nvPr/>
        </p:nvPicPr>
        <p:blipFill>
          <a:blip r:embed="rId4" cstate="print"/>
          <a:srcRect l="12903"/>
          <a:stretch>
            <a:fillRect/>
          </a:stretch>
        </p:blipFill>
        <p:spPr bwMode="auto">
          <a:xfrm>
            <a:off x="4355976" y="2276872"/>
            <a:ext cx="4536504" cy="3906434"/>
          </a:xfrm>
          <a:prstGeom prst="rect">
            <a:avLst/>
          </a:prstGeom>
          <a:noFill/>
        </p:spPr>
      </p:pic>
      <p:pic>
        <p:nvPicPr>
          <p:cNvPr id="85002" name="Picture 10" descr="https://i.ytimg.com/vi/TxXjem3qp9w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4559828" cy="2564904"/>
          </a:xfrm>
          <a:prstGeom prst="rect">
            <a:avLst/>
          </a:prstGeom>
          <a:noFill/>
        </p:spPr>
      </p:pic>
      <p:pic>
        <p:nvPicPr>
          <p:cNvPr id="85004" name="Picture 12" descr="http://www.elmarswereld.nl/wp-content/uploads/2010/04/theekamer11.jpg"/>
          <p:cNvPicPr>
            <a:picLocks noChangeAspect="1" noChangeArrowheads="1"/>
          </p:cNvPicPr>
          <p:nvPr/>
        </p:nvPicPr>
        <p:blipFill>
          <a:blip r:embed="rId6" cstate="print"/>
          <a:srcRect l="21387" t="11539" r="7447" b="3561"/>
          <a:stretch>
            <a:fillRect/>
          </a:stretch>
        </p:blipFill>
        <p:spPr bwMode="auto">
          <a:xfrm>
            <a:off x="6156176" y="1196752"/>
            <a:ext cx="273630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B050"/>
                </a:solidFill>
              </a:rPr>
              <a:t>Het leiendak 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82946" name="Picture 2" descr="https://i.vimeocdn.com/video/475884985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932040" cy="2774273"/>
          </a:xfrm>
          <a:prstGeom prst="rect">
            <a:avLst/>
          </a:prstGeom>
          <a:noFill/>
        </p:spPr>
      </p:pic>
      <p:pic>
        <p:nvPicPr>
          <p:cNvPr id="82948" name="Picture 4" descr="http://www.bestemminginbeeld.nl/mediabank/2014/01/28/3d77c/m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3275856" cy="4367809"/>
          </a:xfrm>
          <a:prstGeom prst="rect">
            <a:avLst/>
          </a:prstGeom>
          <a:noFill/>
        </p:spPr>
      </p:pic>
      <p:pic>
        <p:nvPicPr>
          <p:cNvPr id="82950" name="Picture 6" descr="https://i.ytimg.com/vi/ZNDNwvD_1Vc/hqdefault.jpg"/>
          <p:cNvPicPr>
            <a:picLocks noChangeAspect="1" noChangeArrowheads="1"/>
          </p:cNvPicPr>
          <p:nvPr/>
        </p:nvPicPr>
        <p:blipFill>
          <a:blip r:embed="rId5" cstate="print"/>
          <a:srcRect t="14700" b="18101"/>
          <a:stretch>
            <a:fillRect/>
          </a:stretch>
        </p:blipFill>
        <p:spPr bwMode="auto">
          <a:xfrm>
            <a:off x="539552" y="4077072"/>
            <a:ext cx="457200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332</Words>
  <Application>Microsoft Office PowerPoint</Application>
  <PresentationFormat>Diavoorstelling (4:3)</PresentationFormat>
  <Paragraphs>66</Paragraphs>
  <Slides>15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Jachthuis Sint Hubertus </vt:lpstr>
      <vt:lpstr>De bouw </vt:lpstr>
      <vt:lpstr>Het ontwerp </vt:lpstr>
      <vt:lpstr>Dia 4</vt:lpstr>
      <vt:lpstr>Herstellen </vt:lpstr>
      <vt:lpstr>De restauratie </vt:lpstr>
      <vt:lpstr>De tegelvloer</vt:lpstr>
      <vt:lpstr>Het metselwerk </vt:lpstr>
      <vt:lpstr>Het leiendak </vt:lpstr>
      <vt:lpstr>De elektrische installatie </vt:lpstr>
      <vt:lpstr>Het schilderwerk</vt:lpstr>
      <vt:lpstr>De meubels </vt:lpstr>
      <vt:lpstr>Na de restauratie </vt:lpstr>
      <vt:lpstr>Dia 14</vt:lpstr>
      <vt:lpstr>Zijn er vragen?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Jachthuis Sint Hubertus </dc:title>
  <dc:creator>Vera Berkeveld</dc:creator>
  <cp:lastModifiedBy>Vera Berkeveld</cp:lastModifiedBy>
  <cp:revision>27</cp:revision>
  <dcterms:created xsi:type="dcterms:W3CDTF">2016-01-26T19:03:44Z</dcterms:created>
  <dcterms:modified xsi:type="dcterms:W3CDTF">2016-01-27T09:59:06Z</dcterms:modified>
</cp:coreProperties>
</file>