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68" r:id="rId2"/>
    <p:sldId id="257" r:id="rId3"/>
    <p:sldId id="279" r:id="rId4"/>
    <p:sldId id="258" r:id="rId5"/>
    <p:sldId id="259" r:id="rId6"/>
    <p:sldId id="261" r:id="rId7"/>
    <p:sldId id="265" r:id="rId8"/>
    <p:sldId id="270" r:id="rId9"/>
    <p:sldId id="264" r:id="rId10"/>
    <p:sldId id="266" r:id="rId11"/>
    <p:sldId id="262" r:id="rId12"/>
    <p:sldId id="267" r:id="rId13"/>
    <p:sldId id="274" r:id="rId14"/>
    <p:sldId id="275" r:id="rId15"/>
    <p:sldId id="263" r:id="rId16"/>
    <p:sldId id="272" r:id="rId17"/>
    <p:sldId id="277" r:id="rId18"/>
    <p:sldId id="276"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251" autoAdjust="0"/>
  </p:normalViewPr>
  <p:slideViewPr>
    <p:cSldViewPr snapToGrid="0">
      <p:cViewPr varScale="1">
        <p:scale>
          <a:sx n="58" d="100"/>
          <a:sy n="58" d="100"/>
        </p:scale>
        <p:origin x="-115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1A8FC-88EE-4ECD-84E9-79CE381C5C21}" type="datetimeFigureOut">
              <a:rPr lang="nl-NL" smtClean="0"/>
              <a:pPr/>
              <a:t>1-7-2014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799C8-213B-432D-BC35-FAFB26EF1353}" type="slidenum">
              <a:rPr lang="nl-NL" smtClean="0"/>
              <a:pPr/>
              <a:t>‹nr.›</a:t>
            </a:fld>
            <a:endParaRPr lang="nl-NL"/>
          </a:p>
        </p:txBody>
      </p:sp>
    </p:spTree>
    <p:extLst>
      <p:ext uri="{BB962C8B-B14F-4D97-AF65-F5344CB8AC3E}">
        <p14:creationId xmlns:p14="http://schemas.microsoft.com/office/powerpoint/2010/main" xmlns="" val="69773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Metaal is een verzamelnaam van meerdere stoffen. Veel</a:t>
            </a:r>
            <a:r>
              <a:rPr lang="nl-NL" baseline="0" dirty="0" smtClean="0"/>
              <a:t> voorkomende metalen ondergronden van een schilder zijn Staal, Aluminium, Zink en IJzer. Echter zijn Goud en Zilver ook metalen. Wisten jullie dat goud ook gebruikt wordt als coating? Zo ja, enig idee waar? (in de ruimtevaart en op </a:t>
            </a:r>
            <a:r>
              <a:rPr lang="nl-NL" baseline="0" dirty="0" err="1" smtClean="0"/>
              <a:t>satelieten</a:t>
            </a:r>
            <a:r>
              <a:rPr lang="nl-NL" baseline="0" dirty="0" smtClean="0"/>
              <a:t>, goud reflecteert UV straling heel goed).</a:t>
            </a:r>
          </a:p>
          <a:p>
            <a:endParaRPr lang="nl-NL" baseline="0" dirty="0" smtClean="0"/>
          </a:p>
          <a:p>
            <a:r>
              <a:rPr lang="nl-NL" baseline="0" dirty="0" smtClean="0"/>
              <a:t>De meeste metalen worden gewonnen uit de natuur in de vorm van ertsen, oxiden en andere stoffen. Na diverse bewerkingen en eventueel samenvoegingen (legeringen) krijgen we een metaal, hier kunnen ook stoffen aan worden toegevoegd om bepaalde eigenschappen te verbeteren (ijzer + max 2% koolstof = staal) en een beter metaal te verkrijgen.</a:t>
            </a:r>
          </a:p>
          <a:p>
            <a:endParaRPr lang="nl-NL"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4</a:t>
            </a:fld>
            <a:endParaRPr lang="nl-NL"/>
          </a:p>
        </p:txBody>
      </p:sp>
    </p:spTree>
    <p:extLst>
      <p:ext uri="{BB962C8B-B14F-4D97-AF65-F5344CB8AC3E}">
        <p14:creationId xmlns:p14="http://schemas.microsoft.com/office/powerpoint/2010/main" xmlns="" val="1234984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een bestaande metalen ondergrond is het van belang dat de loszittende verflagen of eventueel roest goed wordt verwijderd. </a:t>
            </a:r>
            <a:endParaRPr lang="nl-NL"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15</a:t>
            </a:fld>
            <a:endParaRPr lang="nl-NL"/>
          </a:p>
        </p:txBody>
      </p:sp>
    </p:spTree>
    <p:extLst>
      <p:ext uri="{BB962C8B-B14F-4D97-AF65-F5344CB8AC3E}">
        <p14:creationId xmlns:p14="http://schemas.microsoft.com/office/powerpoint/2010/main" xmlns="" val="77659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opdracht is bijna hetzelfde als de vorige opdracht. Nu dien je echter ook rekening te houden met eventueel</a:t>
            </a:r>
            <a:r>
              <a:rPr lang="nl-NL" baseline="0" dirty="0" smtClean="0"/>
              <a:t> meerdere </a:t>
            </a:r>
            <a:r>
              <a:rPr lang="nl-NL" b="1" u="sng" baseline="0" dirty="0" smtClean="0"/>
              <a:t>verschillende</a:t>
            </a:r>
            <a:r>
              <a:rPr lang="nl-NL" baseline="0" dirty="0" smtClean="0"/>
              <a:t> verven.</a:t>
            </a:r>
            <a:endParaRPr lang="nl-NL"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16</a:t>
            </a:fld>
            <a:endParaRPr lang="nl-NL"/>
          </a:p>
        </p:txBody>
      </p:sp>
    </p:spTree>
    <p:extLst>
      <p:ext uri="{BB962C8B-B14F-4D97-AF65-F5344CB8AC3E}">
        <p14:creationId xmlns:p14="http://schemas.microsoft.com/office/powerpoint/2010/main" xmlns="" val="119139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Metaal</a:t>
            </a:r>
            <a:r>
              <a:rPr lang="nl-NL" baseline="0" dirty="0" smtClean="0"/>
              <a:t> wordt in bijna iedere denkbare toepassing wel geschilderd. Bruggen, hekken, deuren zelfs complete cruiseschepen. </a:t>
            </a:r>
          </a:p>
          <a:p>
            <a:endParaRPr lang="nl-NL" baseline="0" dirty="0" smtClean="0"/>
          </a:p>
          <a:p>
            <a:r>
              <a:rPr lang="nl-NL" baseline="0" dirty="0" smtClean="0"/>
              <a:t>Kan iemand nog een toepassing van geschilderd metaal noemen die niet in dit rijtje staat? ( fiets, trein, </a:t>
            </a:r>
            <a:r>
              <a:rPr lang="nl-NL" baseline="0" dirty="0" err="1" smtClean="0"/>
              <a:t>boeidelen</a:t>
            </a:r>
            <a:r>
              <a:rPr lang="nl-NL" baseline="0" dirty="0" smtClean="0"/>
              <a:t> en windveren, </a:t>
            </a:r>
            <a:r>
              <a:rPr lang="nl-NL" baseline="0" dirty="0" err="1" smtClean="0"/>
              <a:t>etc</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5</a:t>
            </a:fld>
            <a:endParaRPr lang="nl-NL"/>
          </a:p>
        </p:txBody>
      </p:sp>
    </p:spTree>
    <p:extLst>
      <p:ext uri="{BB962C8B-B14F-4D97-AF65-F5344CB8AC3E}">
        <p14:creationId xmlns:p14="http://schemas.microsoft.com/office/powerpoint/2010/main" xmlns="" val="407537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smtClean="0"/>
              <a:t>Meestal wordt metaal geschilderd vanuit beide oogpunten,</a:t>
            </a:r>
            <a:r>
              <a:rPr lang="nl-NL" baseline="0" dirty="0" smtClean="0"/>
              <a:t> zowel esthetisch als om te beschermen. Een super-de-luxe cruiseschip met alles erop en eraan maar van kaal metaal is natuurlijk geen pan. Om ervoor te zorgen dat het metaal niet teveel wordt blootgesteld aan de verschillende elementen (zon, water, lucht etc.) wordt het geheel geschilderd, zo wordt ervoor gezorgd dat het metaal langer meegaat, mits het goed onderhouden wordt.</a:t>
            </a:r>
            <a:endParaRPr lang="nl-NL"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6</a:t>
            </a:fld>
            <a:endParaRPr lang="nl-NL"/>
          </a:p>
        </p:txBody>
      </p:sp>
    </p:spTree>
    <p:extLst>
      <p:ext uri="{BB962C8B-B14F-4D97-AF65-F5344CB8AC3E}">
        <p14:creationId xmlns:p14="http://schemas.microsoft.com/office/powerpoint/2010/main" xmlns="" val="84410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Onder het </a:t>
            </a:r>
            <a:r>
              <a:rPr lang="nl-NL" sz="1200" b="1" i="0" u="sng" kern="1200" dirty="0" smtClean="0">
                <a:solidFill>
                  <a:schemeClr val="tx1"/>
                </a:solidFill>
                <a:effectLst/>
                <a:latin typeface="+mn-lt"/>
                <a:ea typeface="+mn-ea"/>
                <a:cs typeface="+mn-cs"/>
              </a:rPr>
              <a:t>handmatig of mechanisch reinigen </a:t>
            </a:r>
            <a:r>
              <a:rPr lang="nl-NL" sz="1200" b="0" i="0" kern="1200" dirty="0" smtClean="0">
                <a:solidFill>
                  <a:schemeClr val="tx1"/>
                </a:solidFill>
                <a:effectLst/>
                <a:latin typeface="+mn-lt"/>
                <a:ea typeface="+mn-ea"/>
                <a:cs typeface="+mn-cs"/>
              </a:rPr>
              <a:t>verstaat</a:t>
            </a:r>
            <a:r>
              <a:rPr lang="nl-NL" sz="1200" b="0" i="0" kern="1200" baseline="0" dirty="0" smtClean="0">
                <a:solidFill>
                  <a:schemeClr val="tx1"/>
                </a:solidFill>
                <a:effectLst/>
                <a:latin typeface="+mn-lt"/>
                <a:ea typeface="+mn-ea"/>
                <a:cs typeface="+mn-cs"/>
              </a:rPr>
              <a:t> men o.a.  het schuren met handschuurpapier, krabben met een verfkrabber en borstelen met een staalborstel.</a:t>
            </a:r>
          </a:p>
          <a:p>
            <a:r>
              <a:rPr lang="nl-NL" sz="1200" b="0" i="0" kern="1200" baseline="0" dirty="0" smtClean="0">
                <a:solidFill>
                  <a:schemeClr val="tx1"/>
                </a:solidFill>
                <a:effectLst/>
                <a:latin typeface="+mn-lt"/>
                <a:ea typeface="+mn-ea"/>
                <a:cs typeface="+mn-cs"/>
              </a:rPr>
              <a:t>Maar ook het schuren met een schuurschijf (staal of schuurpapier) en het bikken met een naaldenbikhamer wordt hieronder verstaan. </a:t>
            </a:r>
          </a:p>
          <a:p>
            <a:r>
              <a:rPr lang="nl-NL" sz="1200" b="0" i="0" kern="1200" baseline="0" dirty="0" smtClean="0">
                <a:solidFill>
                  <a:schemeClr val="tx1"/>
                </a:solidFill>
                <a:effectLst/>
                <a:latin typeface="+mn-lt"/>
                <a:ea typeface="+mn-ea"/>
                <a:cs typeface="+mn-cs"/>
              </a:rPr>
              <a:t>Indien dit allemaal niet volstaat kan men overgaan tot stralen.</a:t>
            </a:r>
            <a:endParaRPr lang="nl-NL" sz="1200" b="0" i="0" kern="1200" dirty="0" smtClean="0">
              <a:solidFill>
                <a:schemeClr val="tx1"/>
              </a:solidFill>
              <a:effectLst/>
              <a:latin typeface="+mn-lt"/>
              <a:ea typeface="+mn-ea"/>
              <a:cs typeface="+mn-cs"/>
            </a:endParaRPr>
          </a:p>
          <a:p>
            <a:endParaRPr lang="nl-NL" sz="1200" b="0" i="0" kern="1200" dirty="0" smtClean="0">
              <a:solidFill>
                <a:schemeClr val="tx1"/>
              </a:solidFill>
              <a:effectLst/>
              <a:latin typeface="+mn-lt"/>
              <a:ea typeface="+mn-ea"/>
              <a:cs typeface="+mn-cs"/>
            </a:endParaRPr>
          </a:p>
          <a:p>
            <a:r>
              <a:rPr lang="nl-NL" sz="1200" b="1" i="0" u="sng" kern="1200" dirty="0" smtClean="0">
                <a:solidFill>
                  <a:schemeClr val="tx1"/>
                </a:solidFill>
                <a:effectLst/>
                <a:latin typeface="+mn-lt"/>
                <a:ea typeface="+mn-ea"/>
                <a:cs typeface="+mn-cs"/>
              </a:rPr>
              <a:t>Stralen</a:t>
            </a:r>
            <a:r>
              <a:rPr lang="nl-NL" sz="1200" b="0" i="0" kern="1200" dirty="0" smtClean="0">
                <a:solidFill>
                  <a:schemeClr val="tx1"/>
                </a:solidFill>
                <a:effectLst/>
                <a:latin typeface="+mn-lt"/>
                <a:ea typeface="+mn-ea"/>
                <a:cs typeface="+mn-cs"/>
              </a:rPr>
              <a:t> is een bijzonder effectieve manier van roest, </a:t>
            </a:r>
            <a:r>
              <a:rPr lang="nl-NL" sz="1200" b="0" i="0" kern="1200" dirty="0" err="1" smtClean="0">
                <a:solidFill>
                  <a:schemeClr val="tx1"/>
                </a:solidFill>
                <a:effectLst/>
                <a:latin typeface="+mn-lt"/>
                <a:ea typeface="+mn-ea"/>
                <a:cs typeface="+mn-cs"/>
              </a:rPr>
              <a:t>walshuid</a:t>
            </a:r>
            <a:r>
              <a:rPr lang="nl-NL" sz="1200" b="0" i="0" kern="1200" dirty="0" smtClean="0">
                <a:solidFill>
                  <a:schemeClr val="tx1"/>
                </a:solidFill>
                <a:effectLst/>
                <a:latin typeface="+mn-lt"/>
                <a:ea typeface="+mn-ea"/>
                <a:cs typeface="+mn-cs"/>
              </a:rPr>
              <a:t>, verf en andere aanwezige zaken verwijderen. Bij het stralen wordt er onder hoge druk een stroom van (schurende) korrels op het oppervlak geblazen. Deze korrels verwijderen de roest ed. tot diep in de poriën. Het straalmiddel beukt als kleine hamertjes in op het oppervlak en slaat zo de roest ed. uit het metaal. Stralen gebeurt</a:t>
            </a:r>
            <a:r>
              <a:rPr lang="nl-NL" sz="1200" b="0" i="0" kern="1200" baseline="0" dirty="0" smtClean="0">
                <a:solidFill>
                  <a:schemeClr val="tx1"/>
                </a:solidFill>
                <a:effectLst/>
                <a:latin typeface="+mn-lt"/>
                <a:ea typeface="+mn-ea"/>
                <a:cs typeface="+mn-cs"/>
              </a:rPr>
              <a:t> o.a. met grit, zand, glas, en ijs. Sommige metalen zijn een stuk zachter als andere metalen, vandaar dat bij het stralen gekeken moet worden naar het materiaal, om onnodig veel beschadigingen te voorkomen.</a:t>
            </a:r>
          </a:p>
          <a:p>
            <a:endParaRPr lang="nl-NL" sz="1200" b="0" i="0" kern="1200" baseline="0" dirty="0" smtClean="0">
              <a:solidFill>
                <a:schemeClr val="tx1"/>
              </a:solidFill>
              <a:effectLst/>
              <a:latin typeface="+mn-lt"/>
              <a:ea typeface="+mn-ea"/>
              <a:cs typeface="+mn-cs"/>
            </a:endParaRPr>
          </a:p>
          <a:p>
            <a:r>
              <a:rPr lang="nl-NL" sz="1200" b="0" i="0" kern="1200" baseline="0" dirty="0" smtClean="0">
                <a:solidFill>
                  <a:schemeClr val="tx1"/>
                </a:solidFill>
                <a:effectLst/>
                <a:latin typeface="+mn-lt"/>
                <a:ea typeface="+mn-ea"/>
                <a:cs typeface="+mn-cs"/>
              </a:rPr>
              <a:t>Wanneer je straalt of bikt met een naaldenbikhamer wordt er veel kracht uitgeoefend op de metalen ondergrond. Bij het uitoefenen van een grote kracht wordt de ondergrond blijvend vervormd. Die blijvende vervorming is eigenlijk een zekere verruwing</a:t>
            </a:r>
            <a:r>
              <a:rPr lang="nl-NL" sz="1200" b="0" i="0" kern="1200" dirty="0" smtClean="0">
                <a:solidFill>
                  <a:schemeClr val="tx1"/>
                </a:solidFill>
                <a:effectLst/>
                <a:latin typeface="+mn-lt"/>
                <a:ea typeface="+mn-ea"/>
                <a:cs typeface="+mn-cs"/>
              </a:rPr>
              <a:t>, die gunstig is voor de hechting van een verfsysteem. Het legt een </a:t>
            </a:r>
            <a:r>
              <a:rPr lang="nl-NL" sz="1200" b="1" i="0" u="sng" kern="1200" dirty="0" smtClean="0">
                <a:solidFill>
                  <a:schemeClr val="tx1"/>
                </a:solidFill>
                <a:effectLst/>
                <a:latin typeface="+mn-lt"/>
                <a:ea typeface="+mn-ea"/>
                <a:cs typeface="+mn-cs"/>
              </a:rPr>
              <a:t>ankerprofiel</a:t>
            </a:r>
            <a:r>
              <a:rPr lang="nl-NL" sz="1200" b="0" i="0" kern="1200" dirty="0" smtClean="0">
                <a:solidFill>
                  <a:schemeClr val="tx1"/>
                </a:solidFill>
                <a:effectLst/>
                <a:latin typeface="+mn-lt"/>
                <a:ea typeface="+mn-ea"/>
                <a:cs typeface="+mn-cs"/>
              </a:rPr>
              <a:t> (hechtingsondergrond) voor coatings.</a:t>
            </a:r>
            <a:endParaRPr lang="nl-NL"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7</a:t>
            </a:fld>
            <a:endParaRPr lang="nl-NL"/>
          </a:p>
        </p:txBody>
      </p:sp>
    </p:spTree>
    <p:extLst>
      <p:ext uri="{BB962C8B-B14F-4D97-AF65-F5344CB8AC3E}">
        <p14:creationId xmlns:p14="http://schemas.microsoft.com/office/powerpoint/2010/main" xmlns="" val="249262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8</a:t>
            </a:fld>
            <a:endParaRPr lang="nl-NL"/>
          </a:p>
        </p:txBody>
      </p:sp>
    </p:spTree>
    <p:extLst>
      <p:ext uri="{BB962C8B-B14F-4D97-AF65-F5344CB8AC3E}">
        <p14:creationId xmlns:p14="http://schemas.microsoft.com/office/powerpoint/2010/main" xmlns="" val="214315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volksmond spreken we bij</a:t>
            </a:r>
            <a:r>
              <a:rPr lang="nl-NL" baseline="0" dirty="0" smtClean="0"/>
              <a:t> corrosie veelal over roest, roest is echter alleen van toepassing bij ijzer, dus niet bij alle metalen. De andere metalen corroderen door oxidatie. </a:t>
            </a:r>
          </a:p>
          <a:p>
            <a:r>
              <a:rPr lang="nl-NL" sz="1200" b="0" i="0" kern="1200" dirty="0" smtClean="0">
                <a:solidFill>
                  <a:schemeClr val="tx1"/>
                </a:solidFill>
                <a:effectLst/>
                <a:latin typeface="+mn-lt"/>
                <a:ea typeface="+mn-ea"/>
                <a:cs typeface="+mn-cs"/>
              </a:rPr>
              <a:t>De belangrijkste en</a:t>
            </a:r>
            <a:r>
              <a:rPr lang="nl-NL" sz="1200" b="0" i="0" kern="1200" baseline="0" dirty="0" smtClean="0">
                <a:solidFill>
                  <a:schemeClr val="tx1"/>
                </a:solidFill>
                <a:effectLst/>
                <a:latin typeface="+mn-lt"/>
                <a:ea typeface="+mn-ea"/>
                <a:cs typeface="+mn-cs"/>
              </a:rPr>
              <a:t> meest voorkomende corrosievorm</a:t>
            </a:r>
            <a:r>
              <a:rPr lang="nl-NL" sz="1200" b="0" i="0" kern="1200" dirty="0" smtClean="0">
                <a:solidFill>
                  <a:schemeClr val="tx1"/>
                </a:solidFill>
                <a:effectLst/>
                <a:latin typeface="+mn-lt"/>
                <a:ea typeface="+mn-ea"/>
                <a:cs typeface="+mn-cs"/>
              </a:rPr>
              <a:t> is die waarbij zuurstof uit de atmosfeer </a:t>
            </a:r>
            <a:r>
              <a:rPr lang="nl-NL" sz="1200" b="0" i="0" kern="1200" dirty="0" err="1" smtClean="0">
                <a:solidFill>
                  <a:schemeClr val="tx1"/>
                </a:solidFill>
                <a:effectLst/>
                <a:latin typeface="+mn-lt"/>
                <a:ea typeface="+mn-ea"/>
                <a:cs typeface="+mn-cs"/>
              </a:rPr>
              <a:t>icm</a:t>
            </a:r>
            <a:r>
              <a:rPr lang="nl-NL" sz="1200" b="0" i="0" kern="1200" dirty="0" smtClean="0">
                <a:solidFill>
                  <a:schemeClr val="tx1"/>
                </a:solidFill>
                <a:effectLst/>
                <a:latin typeface="+mn-lt"/>
                <a:ea typeface="+mn-ea"/>
                <a:cs typeface="+mn-cs"/>
              </a:rPr>
              <a:t> water of vocht uit de atmosfeer reageert met een metaal en dit weer terugbrengt in de geoxideerde toestand waarin het oorspronkelijk ook aanwezig was in de aarde. </a:t>
            </a:r>
            <a:endParaRPr lang="nl-NL" baseline="0" dirty="0" smtClean="0"/>
          </a:p>
          <a:p>
            <a:endParaRPr lang="nl-NL" baseline="0" dirty="0" smtClean="0"/>
          </a:p>
          <a:p>
            <a:endParaRPr lang="nl-NL" baseline="0" dirty="0" smtClean="0"/>
          </a:p>
          <a:p>
            <a:r>
              <a:rPr lang="nl-NL" u="sng" baseline="0" dirty="0" smtClean="0"/>
              <a:t>Putcorrosie</a:t>
            </a:r>
            <a:r>
              <a:rPr lang="nl-NL" baseline="0" dirty="0" smtClean="0"/>
              <a:t>: hierbij vormen kleine putten in het oppervlak van het metaal, ontstaat voornamelijk op plaatsen waar de </a:t>
            </a:r>
            <a:r>
              <a:rPr lang="nl-NL" baseline="0" dirty="0" err="1" smtClean="0"/>
              <a:t>oxidelaag</a:t>
            </a:r>
            <a:r>
              <a:rPr lang="nl-NL" baseline="0" dirty="0" smtClean="0"/>
              <a:t> beschadigd is. Gevaar</a:t>
            </a:r>
            <a:r>
              <a:rPr lang="nl-NL" baseline="0" dirty="0" smtClean="0">
                <a:sym typeface="Wingdings" panose="05000000000000000000" pitchFamily="2" charset="2"/>
              </a:rPr>
              <a:t> ziet er op t oog nog gaaf uit.</a:t>
            </a:r>
          </a:p>
          <a:p>
            <a:r>
              <a:rPr lang="nl-NL" u="sng" baseline="0" dirty="0" smtClean="0">
                <a:sym typeface="Wingdings" panose="05000000000000000000" pitchFamily="2" charset="2"/>
              </a:rPr>
              <a:t>Spanningscorrosie: </a:t>
            </a:r>
            <a:r>
              <a:rPr lang="nl-NL" baseline="0" dirty="0" smtClean="0">
                <a:sym typeface="Wingdings" panose="05000000000000000000" pitchFamily="2" charset="2"/>
              </a:rPr>
              <a:t>Spanningscorrosie is een scheurvormende corrosievorm, de invloeden die kunnen zorgen voor corrosie werken ‘samen’ met trekspanningen in het metaal waardoor dit kan optreden. Spanningscorrosie kan ik zo goed als ieder metaal voorkomen.</a:t>
            </a:r>
          </a:p>
          <a:p>
            <a:r>
              <a:rPr lang="nl-NL" u="sng" baseline="0" dirty="0" smtClean="0">
                <a:sym typeface="Wingdings" panose="05000000000000000000" pitchFamily="2" charset="2"/>
              </a:rPr>
              <a:t>Spleetcorrosie: </a:t>
            </a:r>
            <a:r>
              <a:rPr lang="nl-NL" u="none" baseline="0" dirty="0" smtClean="0">
                <a:sym typeface="Wingdings" panose="05000000000000000000" pitchFamily="2" charset="2"/>
              </a:rPr>
              <a:t>het woord zegt het al, het treedt op in spleten, of verbindingen van een bout en moer in een constructie bijvoorbeeld. Verder heeft het dezelfde eigenschappen als putcorrosie.</a:t>
            </a:r>
          </a:p>
          <a:p>
            <a:r>
              <a:rPr lang="nl-NL" u="none" baseline="0" dirty="0" smtClean="0">
                <a:sym typeface="Wingdings" panose="05000000000000000000" pitchFamily="2" charset="2"/>
              </a:rPr>
              <a:t>Naast deze vormen van corrosie zijn er nog vele andere (oppervlakte corrosie, contactcorrosie (2 verschillende metalen in contact met elkaar) etc.)</a:t>
            </a:r>
            <a:endParaRPr lang="nl-NL" u="sng"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9</a:t>
            </a:fld>
            <a:endParaRPr lang="nl-NL"/>
          </a:p>
        </p:txBody>
      </p:sp>
    </p:spTree>
    <p:extLst>
      <p:ext uri="{BB962C8B-B14F-4D97-AF65-F5344CB8AC3E}">
        <p14:creationId xmlns:p14="http://schemas.microsoft.com/office/powerpoint/2010/main" xmlns="" val="158192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meest gangbare toepassingen voor het schilderen van metaal zijn het rollen met een roller, kwasten of spuiten. Deze handelingen komen bij een gemiddeld schildersbedrijf voor. Voor poedercoatings, dompelbaden of andere manieren moet je meestal bij een specialistisch bedrijf zijn. </a:t>
            </a:r>
          </a:p>
          <a:p>
            <a:endParaRPr lang="nl-NL" dirty="0" smtClean="0"/>
          </a:p>
          <a:p>
            <a:r>
              <a:rPr lang="nl-NL" dirty="0" smtClean="0"/>
              <a:t>Afhankelijk van de gebruikte verf pas je hier je gereedschap op toe. Dit is niet anders dan</a:t>
            </a:r>
            <a:r>
              <a:rPr lang="nl-NL" baseline="0" dirty="0" smtClean="0"/>
              <a:t> bij hout.</a:t>
            </a:r>
            <a:endParaRPr lang="nl-NL"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10</a:t>
            </a:fld>
            <a:endParaRPr lang="nl-NL"/>
          </a:p>
        </p:txBody>
      </p:sp>
    </p:spTree>
    <p:extLst>
      <p:ext uri="{BB962C8B-B14F-4D97-AF65-F5344CB8AC3E}">
        <p14:creationId xmlns:p14="http://schemas.microsoft.com/office/powerpoint/2010/main" xmlns="" val="876933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is van essentieel belang om de </a:t>
            </a:r>
            <a:r>
              <a:rPr lang="nl-NL" b="1" u="sng" dirty="0" err="1" smtClean="0"/>
              <a:t>walshuid</a:t>
            </a:r>
            <a:r>
              <a:rPr lang="nl-NL" b="1" u="sng" dirty="0" smtClean="0"/>
              <a:t> </a:t>
            </a:r>
            <a:r>
              <a:rPr lang="nl-NL" dirty="0" smtClean="0"/>
              <a:t>te verwijderen bij nieuw nog</a:t>
            </a:r>
            <a:r>
              <a:rPr lang="nl-NL" baseline="0" dirty="0" smtClean="0"/>
              <a:t> onbehandeld metaal. De </a:t>
            </a:r>
            <a:r>
              <a:rPr lang="nl-NL" baseline="0" dirty="0" err="1" smtClean="0"/>
              <a:t>walshuid</a:t>
            </a:r>
            <a:r>
              <a:rPr lang="nl-NL" baseline="0" dirty="0" smtClean="0"/>
              <a:t> is een overblijfsel na het fabricageproces van het metaal. </a:t>
            </a:r>
            <a:r>
              <a:rPr lang="nl-NL" sz="1200" b="0" i="0" kern="1200" dirty="0" smtClean="0">
                <a:solidFill>
                  <a:schemeClr val="tx1"/>
                </a:solidFill>
                <a:effectLst/>
                <a:latin typeface="+mn-lt"/>
                <a:ea typeface="+mn-ea"/>
                <a:cs typeface="+mn-cs"/>
              </a:rPr>
              <a:t>De </a:t>
            </a:r>
            <a:r>
              <a:rPr lang="nl-NL" sz="1200" b="0" i="0" kern="1200" dirty="0" err="1" smtClean="0">
                <a:solidFill>
                  <a:schemeClr val="tx1"/>
                </a:solidFill>
                <a:effectLst/>
                <a:latin typeface="+mn-lt"/>
                <a:ea typeface="+mn-ea"/>
                <a:cs typeface="+mn-cs"/>
              </a:rPr>
              <a:t>walshuid</a:t>
            </a:r>
            <a:r>
              <a:rPr lang="nl-NL" sz="1200" b="0" i="0" kern="1200" dirty="0" smtClean="0">
                <a:solidFill>
                  <a:schemeClr val="tx1"/>
                </a:solidFill>
                <a:effectLst/>
                <a:latin typeface="+mn-lt"/>
                <a:ea typeface="+mn-ea"/>
                <a:cs typeface="+mn-cs"/>
              </a:rPr>
              <a:t> ontstaat doordat tijdens het hete walsen van het staal, harde oxiden in het relatieve zachte metaal worden gedrukt. Hierdoor blijft er een donkere oxide laag achter die niet gewenst is. </a:t>
            </a:r>
            <a:r>
              <a:rPr lang="nl-NL" baseline="0" dirty="0" smtClean="0"/>
              <a:t>Na een aantal jaar laat deze vanzelf los. Wanneer je echter geschilderd hebt, valt ook je verfsysteem eraf en is je metaal weer blootgesteld aan de elementen. Om dit te voorkomen dien je de </a:t>
            </a:r>
            <a:r>
              <a:rPr lang="nl-NL" baseline="0" dirty="0" err="1" smtClean="0"/>
              <a:t>walshuid</a:t>
            </a:r>
            <a:r>
              <a:rPr lang="nl-NL" baseline="0" dirty="0" smtClean="0"/>
              <a:t> te verwijderen. </a:t>
            </a:r>
          </a:p>
          <a:p>
            <a:endParaRPr lang="nl-NL" baseline="0" dirty="0" smtClean="0"/>
          </a:p>
          <a:p>
            <a:r>
              <a:rPr lang="nl-NL" baseline="0" dirty="0" smtClean="0"/>
              <a:t>Verwijderen van de </a:t>
            </a:r>
            <a:r>
              <a:rPr lang="nl-NL" baseline="0" dirty="0" err="1" smtClean="0"/>
              <a:t>walshuid</a:t>
            </a:r>
            <a:r>
              <a:rPr lang="nl-NL" baseline="0" dirty="0" smtClean="0"/>
              <a:t> kan op meerdere manieren nl:</a:t>
            </a:r>
          </a:p>
          <a:p>
            <a:r>
              <a:rPr lang="nl-NL" b="1" u="sng" baseline="0" dirty="0" smtClean="0"/>
              <a:t>Laten corroderen,</a:t>
            </a:r>
            <a:r>
              <a:rPr lang="nl-NL" baseline="0" dirty="0" smtClean="0"/>
              <a:t>	het gecorrodeerde metaal (de roest) ‘weekt’ de </a:t>
            </a:r>
            <a:r>
              <a:rPr lang="nl-NL" baseline="0" dirty="0" err="1" smtClean="0"/>
              <a:t>walshuid</a:t>
            </a:r>
            <a:r>
              <a:rPr lang="nl-NL" baseline="0" dirty="0" smtClean="0"/>
              <a:t> los en komt mee bij het verwijderen van roest.</a:t>
            </a:r>
          </a:p>
          <a:p>
            <a:r>
              <a:rPr lang="nl-NL" b="1" u="sng" baseline="0" dirty="0" smtClean="0"/>
              <a:t>Verwijderen met zuur</a:t>
            </a:r>
            <a:r>
              <a:rPr lang="nl-NL" baseline="0" dirty="0" smtClean="0"/>
              <a:t>	dit kan met meerdere verschillende zuren waaronder zoutzuur, fosforzuur en zwavelzuur. Dit proces wordt ook wel pikkelen genoemd.</a:t>
            </a:r>
          </a:p>
          <a:p>
            <a:r>
              <a:rPr lang="nl-NL" b="1" u="sng" baseline="0" dirty="0" smtClean="0"/>
              <a:t>Mechanisch reinigen</a:t>
            </a:r>
            <a:r>
              <a:rPr lang="nl-NL" baseline="0" dirty="0" smtClean="0"/>
              <a:t>	hierbij kan je denken aan het schuren met een excentrisch roterende schuurmachine, een haakse slijper met div. verschillende koppen etc.</a:t>
            </a:r>
          </a:p>
          <a:p>
            <a:r>
              <a:rPr lang="nl-NL" baseline="0" dirty="0" smtClean="0"/>
              <a:t>		onder mechanisch reinigen valt ook het bikken met een naaldenbikhamer.</a:t>
            </a:r>
          </a:p>
          <a:p>
            <a:r>
              <a:rPr lang="nl-NL" baseline="0" dirty="0" smtClean="0"/>
              <a:t>Daarnaast zijn er nog andere manieren om de </a:t>
            </a:r>
            <a:r>
              <a:rPr lang="nl-NL" baseline="0" dirty="0" err="1" smtClean="0"/>
              <a:t>walshuid</a:t>
            </a:r>
            <a:r>
              <a:rPr lang="nl-NL" baseline="0" dirty="0" smtClean="0"/>
              <a:t> te verwijderen (vlamstralen, hogedruk waterstralen en natstralen)</a:t>
            </a:r>
          </a:p>
          <a:p>
            <a:endParaRPr lang="nl-NL" baseline="0" dirty="0" smtClean="0"/>
          </a:p>
          <a:p>
            <a:r>
              <a:rPr lang="nl-NL" b="1" u="sng" baseline="0" dirty="0" smtClean="0"/>
              <a:t>Het reinigen </a:t>
            </a:r>
            <a:r>
              <a:rPr lang="nl-NL" baseline="0" dirty="0" smtClean="0"/>
              <a:t>van het metaal is erg belangrijk, bij het verwijderen van de </a:t>
            </a:r>
            <a:r>
              <a:rPr lang="nl-NL" baseline="0" dirty="0" err="1" smtClean="0"/>
              <a:t>walshuid</a:t>
            </a:r>
            <a:r>
              <a:rPr lang="nl-NL" baseline="0" dirty="0" smtClean="0"/>
              <a:t> of eventueel roest kan er vervuiling achterblijven, dit dient goed gereinigd te worden met een ontvetter voor metaal, om vervolgens na te wassen met schoon water.</a:t>
            </a:r>
          </a:p>
          <a:p>
            <a:r>
              <a:rPr lang="nl-NL" baseline="0" dirty="0" smtClean="0"/>
              <a:t>Daarna dien je eventueel nog te </a:t>
            </a:r>
            <a:r>
              <a:rPr lang="nl-NL" b="1" u="sng" baseline="0" dirty="0" smtClean="0"/>
              <a:t>schuren</a:t>
            </a:r>
            <a:r>
              <a:rPr lang="nl-NL" baseline="0" dirty="0" smtClean="0"/>
              <a:t>, dit is afhankelijk van het eindresultaat van het metaal en de manier die is toegepast bij het verwijderen van de </a:t>
            </a:r>
            <a:r>
              <a:rPr lang="nl-NL" baseline="0" dirty="0" err="1" smtClean="0"/>
              <a:t>walshuid</a:t>
            </a:r>
            <a:r>
              <a:rPr lang="nl-NL" baseline="0" dirty="0" smtClean="0"/>
              <a:t> en/of roest.</a:t>
            </a:r>
          </a:p>
          <a:p>
            <a:r>
              <a:rPr lang="nl-NL" baseline="0" dirty="0" smtClean="0"/>
              <a:t>Vervolgens breng je een </a:t>
            </a:r>
            <a:r>
              <a:rPr lang="nl-NL" b="1" u="sng" baseline="0" dirty="0" smtClean="0"/>
              <a:t>roestwerende primer </a:t>
            </a:r>
            <a:r>
              <a:rPr lang="nl-NL" baseline="0" dirty="0" smtClean="0"/>
              <a:t>aan. Afhankelijk van de gestelde eisen en regelgeving kan dit een watergedragen of </a:t>
            </a:r>
            <a:r>
              <a:rPr lang="nl-NL" baseline="0" dirty="0" err="1" smtClean="0"/>
              <a:t>oplosmiddelhoudende</a:t>
            </a:r>
            <a:r>
              <a:rPr lang="nl-NL" baseline="0" dirty="0" smtClean="0"/>
              <a:t> 1 of 2 component verf zijn. De primer zorgt voor een goede hechting van het verfsysteem aan de ondergrond. Zonder een primer kan het resultaat op het oog net zo mooi worden, het is echter een stuk minder duurzaam omdat de hechting een stuk slechter is.</a:t>
            </a:r>
          </a:p>
          <a:p>
            <a:r>
              <a:rPr lang="nl-NL" baseline="0" dirty="0" smtClean="0"/>
              <a:t>Net als bij hout zijn de wensen bepalend voor het verfsysteem, hoog of zijdeglans, </a:t>
            </a:r>
            <a:r>
              <a:rPr lang="nl-NL" baseline="0" dirty="0" err="1" smtClean="0"/>
              <a:t>krasvast</a:t>
            </a:r>
            <a:r>
              <a:rPr lang="nl-NL" baseline="0" dirty="0" smtClean="0"/>
              <a:t>, flexibel of stug, hoe lang moet het verfsysteem meegaan? Al deze keuzes zijn bepalend voor het uiteindelijke verfsysteem. </a:t>
            </a:r>
          </a:p>
          <a:p>
            <a:r>
              <a:rPr lang="nl-NL" baseline="0" dirty="0" smtClean="0"/>
              <a:t>Er zijn ook verven die een primer, grondverf en aflak in een zijn. Dit alles is afhankelijk van de gemaakte keuzes.</a:t>
            </a:r>
          </a:p>
          <a:p>
            <a:endParaRPr lang="nl-NL" baseline="0"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11</a:t>
            </a:fld>
            <a:endParaRPr lang="nl-NL"/>
          </a:p>
        </p:txBody>
      </p:sp>
    </p:spTree>
    <p:extLst>
      <p:ext uri="{BB962C8B-B14F-4D97-AF65-F5344CB8AC3E}">
        <p14:creationId xmlns:p14="http://schemas.microsoft.com/office/powerpoint/2010/main" xmlns="" val="249422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Aangezien de huidige generatie (leerling)schilders bijna allemaal over een smartphone beschikt hebben de grote bedrijven hier handig op ingespeeld. Stel je nu eens voor dat je op t werk staat en niet meer weet of dit product nu samengaat met het</a:t>
            </a:r>
            <a:r>
              <a:rPr lang="nl-NL" baseline="0" dirty="0" smtClean="0"/>
              <a:t> product wat er al reeds opzit. Of je weet niet zeker of je product wel toepasbaar is op nieuw metaal, je hoeft niet meer alle productinformatiebladen door te worstelen en mappen mee te sjouwen, want je hebt alles nu in een </a:t>
            </a:r>
            <a:r>
              <a:rPr lang="nl-NL" baseline="0" dirty="0" err="1" smtClean="0"/>
              <a:t>app</a:t>
            </a:r>
            <a:r>
              <a:rPr lang="nl-NL" baseline="0" dirty="0" smtClean="0"/>
              <a:t> op je telefoon ter beschikking.</a:t>
            </a:r>
            <a:endParaRPr lang="nl-NL" dirty="0"/>
          </a:p>
        </p:txBody>
      </p:sp>
      <p:sp>
        <p:nvSpPr>
          <p:cNvPr id="4" name="Tijdelijke aanduiding voor dianummer 3"/>
          <p:cNvSpPr>
            <a:spLocks noGrp="1"/>
          </p:cNvSpPr>
          <p:nvPr>
            <p:ph type="sldNum" sz="quarter" idx="10"/>
          </p:nvPr>
        </p:nvSpPr>
        <p:spPr/>
        <p:txBody>
          <a:bodyPr/>
          <a:lstStyle/>
          <a:p>
            <a:fld id="{EBD799C8-213B-432D-BC35-FAFB26EF1353}" type="slidenum">
              <a:rPr lang="nl-NL" smtClean="0"/>
              <a:pPr/>
              <a:t>12</a:t>
            </a:fld>
            <a:endParaRPr lang="nl-NL"/>
          </a:p>
        </p:txBody>
      </p:sp>
    </p:spTree>
    <p:extLst>
      <p:ext uri="{BB962C8B-B14F-4D97-AF65-F5344CB8AC3E}">
        <p14:creationId xmlns:p14="http://schemas.microsoft.com/office/powerpoint/2010/main" xmlns="" val="336598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pPr/>
              <a:t>7/1/2014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‹nr.›</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pPr/>
              <a:t>7/1/2014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pPr/>
              <a:t>7/1/2014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pPr/>
              <a:t>7/1/2014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nl-NL" smtClean="0"/>
              <a:t>Klik om de stijl te bewerken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08A7C6C-0F39-4D70-8E8D-FE5B9C95FA73}" type="datetimeFigureOut">
              <a:rPr lang="en-US" dirty="0"/>
              <a:pPr/>
              <a:t>7/1/2014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pPr/>
              <a:t>7/1/2014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nl-NL" smtClean="0"/>
              <a:t>Klik om de modelstijlen te bewerken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pPr/>
              <a:t>7/1/2014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pPr/>
              <a:t>7/1/2014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pPr/>
              <a:t>7/1/2014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nl-NL" smtClean="0"/>
              <a:t>Klik om de stijl te bewerken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F53789A-C914-4DB1-8815-80B5EC7335C5}" type="datetimeFigureOut">
              <a:rPr lang="en-US" dirty="0"/>
              <a:pPr/>
              <a:t>7/1/2014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5E6440AA-91A0-436F-8FDB-C0F939DCAE21}" type="datetimeFigureOut">
              <a:rPr lang="en-US" dirty="0"/>
              <a:pPr/>
              <a:t>7/1/2014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pPr/>
              <a:t>7/1/2014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ikkens.nl/producten/productselecto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ikkens.nl/producten/productselecto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p:txBody>
          <a:bodyPr/>
          <a:lstStyle/>
          <a:p>
            <a:r>
              <a:rPr lang="nl-NL" dirty="0" smtClean="0"/>
              <a:t> </a:t>
            </a:r>
            <a:endParaRPr lang="nl-NL" dirty="0"/>
          </a:p>
        </p:txBody>
      </p:sp>
      <p:sp>
        <p:nvSpPr>
          <p:cNvPr id="4" name="Titel 1"/>
          <p:cNvSpPr txBox="1">
            <a:spLocks/>
          </p:cNvSpPr>
          <p:nvPr/>
        </p:nvSpPr>
        <p:spPr>
          <a:xfrm>
            <a:off x="1261872" y="758952"/>
            <a:ext cx="9418320" cy="40416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nl-NL" sz="11500" smtClean="0">
                <a:latin typeface="AR DECODE" panose="02000000000000000000" pitchFamily="2" charset="0"/>
              </a:rPr>
              <a:t/>
            </a:r>
            <a:br>
              <a:rPr lang="nl-NL" sz="11500" smtClean="0">
                <a:latin typeface="AR DECODE" panose="02000000000000000000" pitchFamily="2" charset="0"/>
              </a:rPr>
            </a:br>
            <a:endParaRPr lang="nl-NL" sz="11500" dirty="0">
              <a:latin typeface="AR DECODE" panose="02000000000000000000" pitchFamily="2" charset="0"/>
            </a:endParaRPr>
          </a:p>
        </p:txBody>
      </p:sp>
      <p:sp>
        <p:nvSpPr>
          <p:cNvPr id="5" name="Ondertitel 2"/>
          <p:cNvSpPr txBox="1">
            <a:spLocks/>
          </p:cNvSpPr>
          <p:nvPr/>
        </p:nvSpPr>
        <p:spPr>
          <a:xfrm>
            <a:off x="1261872" y="4800600"/>
            <a:ext cx="9418320" cy="1691640"/>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ctr"/>
            <a:r>
              <a:rPr lang="nl-NL" sz="9600" smtClean="0">
                <a:latin typeface="AR DECODE" panose="02000000000000000000" pitchFamily="2" charset="0"/>
              </a:rPr>
              <a:t>Schilderen van metaal</a:t>
            </a:r>
            <a:endParaRPr lang="nl-NL" sz="9600" dirty="0">
              <a:latin typeface="AR DECODE" panose="02000000000000000000" pitchFamily="2"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9568" y="244835"/>
            <a:ext cx="8099137" cy="4555765"/>
          </a:xfrm>
          <a:prstGeom prst="rect">
            <a:avLst/>
          </a:prstGeom>
          <a:ln>
            <a:noFill/>
          </a:ln>
          <a:effectLst>
            <a:softEdge rad="635000"/>
          </a:effectLst>
        </p:spPr>
      </p:pic>
      <p:pic>
        <p:nvPicPr>
          <p:cNvPr id="7" name="Afbeelding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91968" y="397235"/>
            <a:ext cx="8099137" cy="4555765"/>
          </a:xfrm>
          <a:prstGeom prst="rect">
            <a:avLst/>
          </a:prstGeom>
          <a:ln>
            <a:noFill/>
          </a:ln>
          <a:effectLst>
            <a:softEdge rad="635000"/>
          </a:effectLst>
        </p:spPr>
      </p:pic>
      <p:sp>
        <p:nvSpPr>
          <p:cNvPr id="8" name="Tekstvak 7"/>
          <p:cNvSpPr txBox="1"/>
          <p:nvPr/>
        </p:nvSpPr>
        <p:spPr>
          <a:xfrm>
            <a:off x="513347" y="6192253"/>
            <a:ext cx="11470106" cy="369332"/>
          </a:xfrm>
          <a:prstGeom prst="rect">
            <a:avLst/>
          </a:prstGeom>
          <a:noFill/>
        </p:spPr>
        <p:txBody>
          <a:bodyPr wrap="square" rtlCol="0">
            <a:spAutoFit/>
          </a:bodyPr>
          <a:lstStyle/>
          <a:p>
            <a:r>
              <a:rPr lang="nl-NL" dirty="0" smtClean="0"/>
              <a:t>13vtBW										Michael van Eijden						10-06-2014</a:t>
            </a:r>
            <a:endParaRPr lang="nl-NL" dirty="0"/>
          </a:p>
        </p:txBody>
      </p:sp>
    </p:spTree>
    <p:extLst>
      <p:ext uri="{BB962C8B-B14F-4D97-AF65-F5344CB8AC3E}">
        <p14:creationId xmlns:p14="http://schemas.microsoft.com/office/powerpoint/2010/main" xmlns="" val="3181704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Manieren van metaal schilderen</a:t>
            </a:r>
            <a:endParaRPr lang="nl-NL" u="sng" dirty="0"/>
          </a:p>
        </p:txBody>
      </p:sp>
      <p:sp>
        <p:nvSpPr>
          <p:cNvPr id="3" name="Tijdelijke aanduiding voor inhoud 2"/>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smtClean="0"/>
              <a:t> Rollen/ kwasten</a:t>
            </a:r>
          </a:p>
          <a:p>
            <a:pPr>
              <a:buFont typeface="Wingdings" panose="05000000000000000000" pitchFamily="2" charset="2"/>
              <a:buChar char="Ø"/>
            </a:pPr>
            <a:r>
              <a:rPr lang="nl-NL" dirty="0"/>
              <a:t> </a:t>
            </a:r>
            <a:r>
              <a:rPr lang="nl-NL" dirty="0" smtClean="0"/>
              <a:t>Spuiten </a:t>
            </a:r>
          </a:p>
          <a:p>
            <a:pPr>
              <a:buFont typeface="Wingdings" panose="05000000000000000000" pitchFamily="2" charset="2"/>
              <a:buChar char="Ø"/>
            </a:pPr>
            <a:r>
              <a:rPr lang="nl-NL" dirty="0"/>
              <a:t> </a:t>
            </a:r>
            <a:r>
              <a:rPr lang="nl-NL" dirty="0" err="1" smtClean="0"/>
              <a:t>Poedercoaten</a:t>
            </a:r>
            <a:endParaRPr lang="nl-NL" dirty="0" smtClean="0"/>
          </a:p>
          <a:p>
            <a:pPr>
              <a:buFont typeface="Wingdings" panose="05000000000000000000" pitchFamily="2" charset="2"/>
              <a:buChar char="Ø"/>
            </a:pPr>
            <a:r>
              <a:rPr lang="nl-NL" dirty="0"/>
              <a:t> </a:t>
            </a:r>
            <a:r>
              <a:rPr lang="nl-NL" dirty="0" smtClean="0"/>
              <a:t>Dompelbad</a:t>
            </a:r>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99080" y="1691322"/>
            <a:ext cx="4355432" cy="291813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92552" y="3898231"/>
            <a:ext cx="3401190" cy="2550213"/>
          </a:xfrm>
          <a:prstGeom prst="rect">
            <a:avLst/>
          </a:prstGeom>
        </p:spPr>
      </p:pic>
    </p:spTree>
    <p:extLst>
      <p:ext uri="{BB962C8B-B14F-4D97-AF65-F5344CB8AC3E}">
        <p14:creationId xmlns:p14="http://schemas.microsoft.com/office/powerpoint/2010/main" xmlns="" val="2697699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Nieuw metaal schilderen</a:t>
            </a:r>
            <a:endParaRPr lang="nl-NL" u="sng" dirty="0"/>
          </a:p>
        </p:txBody>
      </p:sp>
      <p:sp>
        <p:nvSpPr>
          <p:cNvPr id="3" name="Tijdelijke aanduiding voor inhoud 2"/>
          <p:cNvSpPr>
            <a:spLocks noGrp="1"/>
          </p:cNvSpPr>
          <p:nvPr>
            <p:ph idx="1"/>
          </p:nvPr>
        </p:nvSpPr>
        <p:spPr/>
        <p:txBody>
          <a:bodyPr/>
          <a:lstStyle/>
          <a:p>
            <a:r>
              <a:rPr lang="nl-NL" dirty="0" smtClean="0"/>
              <a:t>Reinigen/ ontvetten</a:t>
            </a:r>
          </a:p>
          <a:p>
            <a:r>
              <a:rPr lang="nl-NL" dirty="0" err="1" smtClean="0"/>
              <a:t>walshuid</a:t>
            </a:r>
            <a:r>
              <a:rPr lang="nl-NL" dirty="0" smtClean="0"/>
              <a:t> en/ of roest verwijderen</a:t>
            </a:r>
          </a:p>
          <a:p>
            <a:r>
              <a:rPr lang="nl-NL" dirty="0" smtClean="0"/>
              <a:t>Reinigen/ ontvetten</a:t>
            </a:r>
          </a:p>
          <a:p>
            <a:r>
              <a:rPr lang="nl-NL" dirty="0" smtClean="0"/>
              <a:t>Eventueel schuren</a:t>
            </a:r>
          </a:p>
          <a:p>
            <a:r>
              <a:rPr lang="nl-NL" dirty="0" smtClean="0"/>
              <a:t>Primer aanbrengen</a:t>
            </a:r>
          </a:p>
          <a:p>
            <a:r>
              <a:rPr lang="nl-NL" dirty="0" smtClean="0"/>
              <a:t>Grondlaag aanbrengen</a:t>
            </a:r>
          </a:p>
          <a:p>
            <a:r>
              <a:rPr lang="nl-NL" dirty="0" smtClean="0"/>
              <a:t>Afwerklaag aanbrengen</a:t>
            </a:r>
          </a:p>
          <a:p>
            <a:pPr lvl="1">
              <a:buFont typeface="Wingdings" panose="05000000000000000000" pitchFamily="2" charset="2"/>
              <a:buChar char="Ø"/>
            </a:pPr>
            <a:endParaRPr lang="nl-NL" dirty="0" smtClean="0"/>
          </a:p>
        </p:txBody>
      </p:sp>
      <p:pic>
        <p:nvPicPr>
          <p:cNvPr id="4" name="Afbeelding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22231" y="2337092"/>
            <a:ext cx="5335603" cy="3334752"/>
          </a:xfrm>
          <a:prstGeom prst="rect">
            <a:avLst/>
          </a:prstGeom>
        </p:spPr>
      </p:pic>
    </p:spTree>
    <p:extLst>
      <p:ext uri="{BB962C8B-B14F-4D97-AF65-F5344CB8AC3E}">
        <p14:creationId xmlns:p14="http://schemas.microsoft.com/office/powerpoint/2010/main" xmlns="" val="4196833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Opdracht</a:t>
            </a:r>
            <a:endParaRPr lang="nl-NL" u="sng"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dirty="0" smtClean="0"/>
              <a:t>Je staat op de bouwplaats en moet een metalen onderdeel schilderen, je weet echter niet welke verf je nu nodig hebt</a:t>
            </a:r>
          </a:p>
          <a:p>
            <a:pPr marL="0" indent="0">
              <a:buNone/>
            </a:pPr>
            <a:r>
              <a:rPr lang="nl-NL" dirty="0" smtClean="0"/>
              <a:t>Zoek met behulp van de Sikkens </a:t>
            </a:r>
            <a:r>
              <a:rPr lang="nl-NL" dirty="0" err="1" smtClean="0"/>
              <a:t>App</a:t>
            </a:r>
            <a:r>
              <a:rPr lang="nl-NL" dirty="0"/>
              <a:t>, </a:t>
            </a:r>
            <a:r>
              <a:rPr lang="nl-NL" dirty="0">
                <a:hlinkClick r:id="rId3"/>
              </a:rPr>
              <a:t>http://</a:t>
            </a:r>
            <a:r>
              <a:rPr lang="nl-NL" dirty="0" smtClean="0">
                <a:hlinkClick r:id="rId3"/>
              </a:rPr>
              <a:t>www.sikkens.nl/producten/productselector</a:t>
            </a:r>
            <a:r>
              <a:rPr lang="nl-NL" dirty="0" smtClean="0"/>
              <a:t> of via een andere manier een passend verfsysteem voor onderstaande indicatoren</a:t>
            </a:r>
          </a:p>
          <a:p>
            <a:pPr marL="0" indent="0">
              <a:buNone/>
            </a:pPr>
            <a:endParaRPr lang="nl-NL" dirty="0" smtClean="0"/>
          </a:p>
          <a:p>
            <a:pPr marL="0" indent="0">
              <a:buNone/>
            </a:pPr>
            <a:r>
              <a:rPr lang="nl-NL" dirty="0" smtClean="0"/>
              <a:t>De vereisten voor het product:</a:t>
            </a:r>
          </a:p>
          <a:p>
            <a:endParaRPr lang="nl-NL" dirty="0"/>
          </a:p>
          <a:p>
            <a:pPr>
              <a:buFont typeface="Wingdings" panose="05000000000000000000" pitchFamily="2" charset="2"/>
              <a:buChar char="Ø"/>
            </a:pPr>
            <a:r>
              <a:rPr lang="nl-NL" dirty="0" smtClean="0"/>
              <a:t>Binnen (en eventueel buiten) toepasbaar				</a:t>
            </a:r>
          </a:p>
          <a:p>
            <a:pPr>
              <a:buFont typeface="Wingdings" panose="05000000000000000000" pitchFamily="2" charset="2"/>
              <a:buChar char="Ø"/>
            </a:pPr>
            <a:r>
              <a:rPr lang="nl-NL" dirty="0" smtClean="0"/>
              <a:t>Nieuw staal</a:t>
            </a:r>
          </a:p>
          <a:p>
            <a:pPr>
              <a:buFont typeface="Wingdings" panose="05000000000000000000" pitchFamily="2" charset="2"/>
              <a:buChar char="Ø"/>
            </a:pPr>
            <a:r>
              <a:rPr lang="nl-NL" dirty="0" smtClean="0"/>
              <a:t>Zijdeglanzend</a:t>
            </a:r>
          </a:p>
          <a:p>
            <a:pPr>
              <a:buFont typeface="Wingdings" panose="05000000000000000000" pitchFamily="2" charset="2"/>
              <a:buChar char="Ø"/>
            </a:pPr>
            <a:r>
              <a:rPr lang="nl-NL" dirty="0" err="1" smtClean="0"/>
              <a:t>Verspuitbaar</a:t>
            </a:r>
            <a:endParaRPr lang="nl-NL" dirty="0" smtClean="0"/>
          </a:p>
          <a:p>
            <a:pPr>
              <a:buFont typeface="Wingdings" panose="05000000000000000000" pitchFamily="2" charset="2"/>
              <a:buChar char="Ø"/>
            </a:pPr>
            <a:r>
              <a:rPr lang="nl-NL" dirty="0" smtClean="0"/>
              <a:t>2 component</a:t>
            </a:r>
          </a:p>
          <a:p>
            <a:endParaRPr lang="nl-NL" dirty="0" smtClean="0"/>
          </a:p>
          <a:p>
            <a:endParaRPr lang="nl-NL" dirty="0" smtClean="0"/>
          </a:p>
          <a:p>
            <a:endParaRPr lang="nl-NL" dirty="0" smtClean="0"/>
          </a:p>
          <a:p>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09122" y="4412615"/>
            <a:ext cx="5429250" cy="1905000"/>
          </a:xfrm>
          <a:prstGeom prst="rect">
            <a:avLst/>
          </a:prstGeom>
        </p:spPr>
      </p:pic>
    </p:spTree>
    <p:extLst>
      <p:ext uri="{BB962C8B-B14F-4D97-AF65-F5344CB8AC3E}">
        <p14:creationId xmlns:p14="http://schemas.microsoft.com/office/powerpoint/2010/main" xmlns="" val="1301141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Gevonden oplossing(en)?</a:t>
            </a:r>
            <a:endParaRPr lang="nl-NL" u="sng"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xmlns="" val="1406355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Opbouw van een verfsysteem op nieuw metaal</a:t>
            </a:r>
            <a:endParaRPr lang="nl-NL" u="sng" dirty="0"/>
          </a:p>
        </p:txBody>
      </p:sp>
      <p:pic>
        <p:nvPicPr>
          <p:cNvPr id="6" name="Tijdelijke aanduiding voor inhoud 5"/>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219327" y="2199342"/>
            <a:ext cx="5587916" cy="3182807"/>
          </a:xfrm>
        </p:spPr>
      </p:pic>
      <p:pic>
        <p:nvPicPr>
          <p:cNvPr id="7" name="Tijdelijke aanduiding voor inhoud 6"/>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4539917" y="1900856"/>
            <a:ext cx="6635992" cy="3779778"/>
          </a:xfrm>
        </p:spPr>
      </p:pic>
    </p:spTree>
    <p:extLst>
      <p:ext uri="{BB962C8B-B14F-4D97-AF65-F5344CB8AC3E}">
        <p14:creationId xmlns:p14="http://schemas.microsoft.com/office/powerpoint/2010/main" xmlns="" val="3708547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Bestaande metalen ondergrond</a:t>
            </a:r>
            <a:endParaRPr lang="nl-NL" u="sng" dirty="0"/>
          </a:p>
        </p:txBody>
      </p:sp>
      <p:sp>
        <p:nvSpPr>
          <p:cNvPr id="3" name="Tijdelijke aanduiding voor inhoud 2"/>
          <p:cNvSpPr>
            <a:spLocks noGrp="1"/>
          </p:cNvSpPr>
          <p:nvPr>
            <p:ph idx="1"/>
          </p:nvPr>
        </p:nvSpPr>
        <p:spPr/>
        <p:txBody>
          <a:bodyPr/>
          <a:lstStyle/>
          <a:p>
            <a:r>
              <a:rPr lang="nl-NL" dirty="0" smtClean="0"/>
              <a:t>Reinigen</a:t>
            </a:r>
          </a:p>
          <a:p>
            <a:r>
              <a:rPr lang="nl-NL" dirty="0" smtClean="0"/>
              <a:t>Verwijderen verroeste delen/ oppervlakte roest</a:t>
            </a:r>
          </a:p>
          <a:p>
            <a:r>
              <a:rPr lang="nl-NL" dirty="0" smtClean="0"/>
              <a:t>Verwijderen loszittende verflagen</a:t>
            </a:r>
          </a:p>
          <a:p>
            <a:r>
              <a:rPr lang="nl-NL" dirty="0" smtClean="0"/>
              <a:t>Ontvetten</a:t>
            </a:r>
          </a:p>
          <a:p>
            <a:r>
              <a:rPr lang="nl-NL" dirty="0" smtClean="0"/>
              <a:t>Primer aanbrengen op kale delen</a:t>
            </a:r>
          </a:p>
          <a:p>
            <a:r>
              <a:rPr lang="nl-NL" dirty="0" smtClean="0"/>
              <a:t>Geheel primer aanbrengen</a:t>
            </a:r>
          </a:p>
          <a:p>
            <a:r>
              <a:rPr lang="nl-NL" dirty="0" smtClean="0"/>
              <a:t>Grondverf aanbrengen</a:t>
            </a:r>
          </a:p>
          <a:p>
            <a:r>
              <a:rPr lang="nl-NL" dirty="0" smtClean="0"/>
              <a:t>Aflak aanbrengen</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55565" y="2559363"/>
            <a:ext cx="3853613" cy="2890210"/>
          </a:xfrm>
          <a:prstGeom prst="rect">
            <a:avLst/>
          </a:prstGeom>
        </p:spPr>
      </p:pic>
    </p:spTree>
    <p:extLst>
      <p:ext uri="{BB962C8B-B14F-4D97-AF65-F5344CB8AC3E}">
        <p14:creationId xmlns:p14="http://schemas.microsoft.com/office/powerpoint/2010/main" xmlns="" val="3341288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Opdracht</a:t>
            </a:r>
            <a:endParaRPr lang="nl-NL" u="sng"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dirty="0" smtClean="0"/>
              <a:t>Je staat op het punt om de Golden Gate Bridge te schilderen, je weet echter niet welke verf je nu nodig hebt.</a:t>
            </a:r>
          </a:p>
          <a:p>
            <a:pPr marL="0" indent="0">
              <a:buNone/>
            </a:pPr>
            <a:r>
              <a:rPr lang="nl-NL" dirty="0" smtClean="0"/>
              <a:t>Zoek met behulp van de Sikkens </a:t>
            </a:r>
            <a:r>
              <a:rPr lang="nl-NL" dirty="0" err="1" smtClean="0"/>
              <a:t>App</a:t>
            </a:r>
            <a:r>
              <a:rPr lang="nl-NL" dirty="0"/>
              <a:t>, </a:t>
            </a:r>
            <a:r>
              <a:rPr lang="nl-NL" dirty="0">
                <a:hlinkClick r:id="rId3"/>
              </a:rPr>
              <a:t>http://</a:t>
            </a:r>
            <a:r>
              <a:rPr lang="nl-NL" dirty="0" smtClean="0">
                <a:hlinkClick r:id="rId3"/>
              </a:rPr>
              <a:t>www.sikkens.nl/producten/productselector</a:t>
            </a:r>
            <a:r>
              <a:rPr lang="nl-NL" dirty="0" smtClean="0"/>
              <a:t> of via een andere manier een passend verfsysteem voor onderstaande indicatoren</a:t>
            </a:r>
          </a:p>
          <a:p>
            <a:pPr marL="0" indent="0">
              <a:buNone/>
            </a:pPr>
            <a:endParaRPr lang="nl-NL" dirty="0" smtClean="0"/>
          </a:p>
          <a:p>
            <a:pPr marL="0" indent="0">
              <a:buNone/>
            </a:pPr>
            <a:r>
              <a:rPr lang="nl-NL" dirty="0" smtClean="0"/>
              <a:t>De vereisten voor het product:</a:t>
            </a:r>
          </a:p>
          <a:p>
            <a:endParaRPr lang="nl-NL" dirty="0"/>
          </a:p>
          <a:p>
            <a:pPr>
              <a:buFont typeface="Wingdings" panose="05000000000000000000" pitchFamily="2" charset="2"/>
              <a:buChar char="Ø"/>
            </a:pPr>
            <a:r>
              <a:rPr lang="nl-NL" dirty="0"/>
              <a:t>B</a:t>
            </a:r>
            <a:r>
              <a:rPr lang="nl-NL" dirty="0" smtClean="0"/>
              <a:t>uiten toepasbaar				</a:t>
            </a:r>
          </a:p>
          <a:p>
            <a:pPr>
              <a:buFont typeface="Wingdings" panose="05000000000000000000" pitchFamily="2" charset="2"/>
              <a:buChar char="Ø"/>
            </a:pPr>
            <a:r>
              <a:rPr lang="nl-NL" dirty="0" smtClean="0"/>
              <a:t>Bestaande constructie</a:t>
            </a:r>
          </a:p>
          <a:p>
            <a:pPr>
              <a:buFont typeface="Wingdings" panose="05000000000000000000" pitchFamily="2" charset="2"/>
              <a:buChar char="Ø"/>
            </a:pPr>
            <a:r>
              <a:rPr lang="nl-NL" dirty="0" smtClean="0"/>
              <a:t>Hoogglanzend</a:t>
            </a:r>
          </a:p>
          <a:p>
            <a:pPr>
              <a:buFont typeface="Wingdings" panose="05000000000000000000" pitchFamily="2" charset="2"/>
              <a:buChar char="Ø"/>
            </a:pPr>
            <a:r>
              <a:rPr lang="nl-NL" dirty="0" smtClean="0"/>
              <a:t>1 component</a:t>
            </a:r>
          </a:p>
          <a:p>
            <a:pPr>
              <a:buFont typeface="Wingdings" panose="05000000000000000000" pitchFamily="2" charset="2"/>
              <a:buChar char="Ø"/>
            </a:pPr>
            <a:r>
              <a:rPr lang="nl-NL" dirty="0"/>
              <a:t> </a:t>
            </a:r>
            <a:r>
              <a:rPr lang="nl-NL" dirty="0" smtClean="0"/>
              <a:t>Sneldrogende afwerking</a:t>
            </a:r>
          </a:p>
          <a:p>
            <a:endParaRPr lang="nl-NL" dirty="0" smtClean="0"/>
          </a:p>
          <a:p>
            <a:endParaRPr lang="nl-NL" dirty="0" smtClean="0"/>
          </a:p>
          <a:p>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09122" y="4412615"/>
            <a:ext cx="5429250" cy="1905000"/>
          </a:xfrm>
          <a:prstGeom prst="rect">
            <a:avLst/>
          </a:prstGeom>
        </p:spPr>
      </p:pic>
    </p:spTree>
    <p:extLst>
      <p:ext uri="{BB962C8B-B14F-4D97-AF65-F5344CB8AC3E}">
        <p14:creationId xmlns:p14="http://schemas.microsoft.com/office/powerpoint/2010/main" xmlns="" val="11708689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Gevonden oplossing(en)?</a:t>
            </a:r>
            <a:endParaRPr lang="nl-NL" u="sng"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xmlns="" val="3426991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nl-NL" u="sng" dirty="0" smtClean="0"/>
              <a:t>Minitoets</a:t>
            </a:r>
            <a:endParaRPr lang="nl-NL" u="sng" dirty="0"/>
          </a:p>
        </p:txBody>
      </p:sp>
      <p:sp>
        <p:nvSpPr>
          <p:cNvPr id="6" name="Tijdelijke aanduiding voor inhoud 5"/>
          <p:cNvSpPr>
            <a:spLocks noGrp="1"/>
          </p:cNvSpPr>
          <p:nvPr>
            <p:ph idx="1"/>
          </p:nvPr>
        </p:nvSpPr>
        <p:spPr/>
        <p:txBody>
          <a:bodyPr/>
          <a:lstStyle/>
          <a:p>
            <a:r>
              <a:rPr lang="nl-NL" dirty="0" smtClean="0"/>
              <a:t>1. Waarom wordt metaal geschilderd? Noem 2 redenen</a:t>
            </a:r>
          </a:p>
          <a:p>
            <a:r>
              <a:rPr lang="nl-NL" dirty="0" smtClean="0"/>
              <a:t>2. Noem 3 verschillende toepassingen van het schilderen van een metalen ondergrond.</a:t>
            </a:r>
          </a:p>
          <a:p>
            <a:r>
              <a:rPr lang="nl-NL" dirty="0" smtClean="0"/>
              <a:t>3. Reiniging van metaal wordt onderverdeeld in 2 categorieën hoe heten deze?</a:t>
            </a:r>
          </a:p>
          <a:p>
            <a:r>
              <a:rPr lang="nl-NL" dirty="0" smtClean="0"/>
              <a:t>4. Waarom is het nodig een primer toe te passen bij het schilderen van metaal?</a:t>
            </a:r>
          </a:p>
          <a:p>
            <a:r>
              <a:rPr lang="nl-NL" dirty="0" smtClean="0"/>
              <a:t>5. Bedenk minimaal 2 verschillende manieren voor het verwijderen van roest en/ of een </a:t>
            </a:r>
            <a:r>
              <a:rPr lang="nl-NL" dirty="0" err="1" smtClean="0"/>
              <a:t>walshuid</a:t>
            </a:r>
            <a:r>
              <a:rPr lang="nl-NL" dirty="0" smtClean="0"/>
              <a:t>.</a:t>
            </a:r>
            <a:endParaRPr lang="nl-NL" dirty="0"/>
          </a:p>
        </p:txBody>
      </p:sp>
    </p:spTree>
    <p:extLst>
      <p:ext uri="{BB962C8B-B14F-4D97-AF65-F5344CB8AC3E}">
        <p14:creationId xmlns:p14="http://schemas.microsoft.com/office/powerpoint/2010/main" xmlns="" val="2449386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Vragen?</a:t>
            </a:r>
            <a:endParaRPr lang="nl-NL" u="sng"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15157" y="1691322"/>
            <a:ext cx="6186070" cy="4639553"/>
          </a:xfrm>
        </p:spPr>
      </p:pic>
    </p:spTree>
    <p:extLst>
      <p:ext uri="{BB962C8B-B14F-4D97-AF65-F5344CB8AC3E}">
        <p14:creationId xmlns:p14="http://schemas.microsoft.com/office/powerpoint/2010/main" xmlns="" val="162231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Wat gaan we behandelen?</a:t>
            </a:r>
            <a:endParaRPr lang="nl-NL" u="sng" dirty="0"/>
          </a:p>
        </p:txBody>
      </p:sp>
      <p:sp>
        <p:nvSpPr>
          <p:cNvPr id="3" name="Tijdelijke aanduiding voor inhoud 2"/>
          <p:cNvSpPr>
            <a:spLocks noGrp="1"/>
          </p:cNvSpPr>
          <p:nvPr>
            <p:ph idx="1"/>
          </p:nvPr>
        </p:nvSpPr>
        <p:spPr/>
        <p:txBody>
          <a:bodyPr>
            <a:normAutofit fontScale="92500" lnSpcReduction="20000"/>
          </a:bodyPr>
          <a:lstStyle/>
          <a:p>
            <a:pPr>
              <a:buFont typeface="Wingdings" panose="05000000000000000000" pitchFamily="2" charset="2"/>
              <a:buChar char="Ø"/>
            </a:pPr>
            <a:r>
              <a:rPr lang="nl-NL" dirty="0" smtClean="0"/>
              <a:t>Inleiding</a:t>
            </a:r>
          </a:p>
          <a:p>
            <a:pPr>
              <a:buFont typeface="Wingdings" panose="05000000000000000000" pitchFamily="2" charset="2"/>
              <a:buChar char="Ø"/>
            </a:pPr>
            <a:r>
              <a:rPr lang="nl-NL" dirty="0" smtClean="0"/>
              <a:t>Doelstellingen voor de leerling</a:t>
            </a:r>
          </a:p>
          <a:p>
            <a:pPr>
              <a:buFont typeface="Wingdings" panose="05000000000000000000" pitchFamily="2" charset="2"/>
              <a:buChar char="Ø"/>
            </a:pPr>
            <a:r>
              <a:rPr lang="nl-NL" dirty="0" smtClean="0"/>
              <a:t>Voorkennis bepalen</a:t>
            </a:r>
          </a:p>
          <a:p>
            <a:pPr>
              <a:buFont typeface="Wingdings" panose="05000000000000000000" pitchFamily="2" charset="2"/>
              <a:buChar char="Ø"/>
            </a:pPr>
            <a:r>
              <a:rPr lang="nl-NL" dirty="0" smtClean="0"/>
              <a:t>Wat is metaal?</a:t>
            </a:r>
          </a:p>
          <a:p>
            <a:pPr>
              <a:buFont typeface="Wingdings" panose="05000000000000000000" pitchFamily="2" charset="2"/>
              <a:buChar char="Ø"/>
            </a:pPr>
            <a:r>
              <a:rPr lang="nl-NL" dirty="0" smtClean="0"/>
              <a:t> Toepassingen van metaal met betrekking op schilderwerk</a:t>
            </a:r>
          </a:p>
          <a:p>
            <a:pPr>
              <a:buFont typeface="Wingdings" panose="05000000000000000000" pitchFamily="2" charset="2"/>
              <a:buChar char="Ø"/>
            </a:pPr>
            <a:r>
              <a:rPr lang="nl-NL" dirty="0" smtClean="0"/>
              <a:t>Waarom wordt metaal geschilderd?</a:t>
            </a:r>
          </a:p>
          <a:p>
            <a:pPr>
              <a:buFont typeface="Wingdings" panose="05000000000000000000" pitchFamily="2" charset="2"/>
              <a:buChar char="Ø"/>
            </a:pPr>
            <a:r>
              <a:rPr lang="nl-NL" dirty="0" smtClean="0"/>
              <a:t>Reiniging</a:t>
            </a:r>
          </a:p>
          <a:p>
            <a:pPr>
              <a:buFont typeface="Wingdings" panose="05000000000000000000" pitchFamily="2" charset="2"/>
              <a:buChar char="Ø"/>
            </a:pPr>
            <a:r>
              <a:rPr lang="nl-NL" dirty="0" smtClean="0"/>
              <a:t>Corrosie</a:t>
            </a:r>
          </a:p>
          <a:p>
            <a:pPr>
              <a:buFont typeface="Wingdings" panose="05000000000000000000" pitchFamily="2" charset="2"/>
              <a:buChar char="Ø"/>
            </a:pPr>
            <a:r>
              <a:rPr lang="nl-NL" dirty="0" smtClean="0"/>
              <a:t>Nieuw metaal</a:t>
            </a:r>
          </a:p>
          <a:p>
            <a:pPr>
              <a:buFont typeface="Wingdings" panose="05000000000000000000" pitchFamily="2" charset="2"/>
              <a:buChar char="Ø"/>
            </a:pPr>
            <a:r>
              <a:rPr lang="nl-NL" dirty="0" smtClean="0"/>
              <a:t>Bestaand metaal</a:t>
            </a:r>
          </a:p>
          <a:p>
            <a:pPr>
              <a:buFont typeface="Wingdings" panose="05000000000000000000" pitchFamily="2" charset="2"/>
              <a:buChar char="Ø"/>
            </a:pPr>
            <a:r>
              <a:rPr lang="nl-NL" dirty="0" smtClean="0"/>
              <a:t>Mini toets</a:t>
            </a:r>
          </a:p>
          <a:p>
            <a:endParaRPr lang="nl-NL" dirty="0" smtClean="0"/>
          </a:p>
        </p:txBody>
      </p:sp>
    </p:spTree>
    <p:extLst>
      <p:ext uri="{BB962C8B-B14F-4D97-AF65-F5344CB8AC3E}">
        <p14:creationId xmlns:p14="http://schemas.microsoft.com/office/powerpoint/2010/main" xmlns="" val="1865763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Doelstellingen</a:t>
            </a:r>
            <a:endParaRPr lang="nl-NL" u="sng" dirty="0"/>
          </a:p>
        </p:txBody>
      </p:sp>
      <p:sp>
        <p:nvSpPr>
          <p:cNvPr id="3" name="Tijdelijke aanduiding voor inhoud 2"/>
          <p:cNvSpPr>
            <a:spLocks noGrp="1"/>
          </p:cNvSpPr>
          <p:nvPr>
            <p:ph idx="1"/>
          </p:nvPr>
        </p:nvSpPr>
        <p:spPr/>
        <p:txBody>
          <a:bodyPr/>
          <a:lstStyle/>
          <a:p>
            <a:pPr lvl="0">
              <a:buFont typeface="Wingdings" panose="05000000000000000000" pitchFamily="2" charset="2"/>
              <a:buChar char="Ø"/>
            </a:pPr>
            <a:r>
              <a:rPr lang="nl-NL" dirty="0" smtClean="0"/>
              <a:t>Aan het eind van de les kan je </a:t>
            </a:r>
            <a:r>
              <a:rPr lang="nl-NL" dirty="0"/>
              <a:t>aanwijzen en/of opschrijven wat de opbouw van een verfsysteem op een metaal </a:t>
            </a:r>
            <a:r>
              <a:rPr lang="nl-NL" dirty="0" smtClean="0"/>
              <a:t>is.</a:t>
            </a:r>
          </a:p>
          <a:p>
            <a:pPr lvl="0">
              <a:buFont typeface="Wingdings" panose="05000000000000000000" pitchFamily="2" charset="2"/>
              <a:buChar char="Ø"/>
            </a:pPr>
            <a:r>
              <a:rPr lang="nl-NL" dirty="0" smtClean="0"/>
              <a:t>Aan het eind van de les kan je benoemen </a:t>
            </a:r>
            <a:r>
              <a:rPr lang="nl-NL" dirty="0"/>
              <a:t>waarom metaal geschilderd </a:t>
            </a:r>
            <a:r>
              <a:rPr lang="nl-NL" dirty="0" smtClean="0"/>
              <a:t>wordt.</a:t>
            </a:r>
            <a:endParaRPr lang="nl-NL" dirty="0"/>
          </a:p>
          <a:p>
            <a:pPr lvl="0">
              <a:buFont typeface="Wingdings" panose="05000000000000000000" pitchFamily="2" charset="2"/>
              <a:buChar char="Ø"/>
            </a:pPr>
            <a:r>
              <a:rPr lang="nl-NL" dirty="0"/>
              <a:t>Aan het eind van de les kan je </a:t>
            </a:r>
            <a:r>
              <a:rPr lang="nl-NL" dirty="0" smtClean="0"/>
              <a:t>benoemen </a:t>
            </a:r>
            <a:r>
              <a:rPr lang="nl-NL" dirty="0"/>
              <a:t>wat een metaal </a:t>
            </a:r>
            <a:r>
              <a:rPr lang="nl-NL" dirty="0" smtClean="0"/>
              <a:t>is.</a:t>
            </a:r>
          </a:p>
          <a:p>
            <a:pPr lvl="0">
              <a:buFont typeface="Wingdings" panose="05000000000000000000" pitchFamily="2" charset="2"/>
              <a:buChar char="Ø"/>
            </a:pPr>
            <a:r>
              <a:rPr lang="nl-NL" dirty="0"/>
              <a:t>Aan het eind van de les kan je </a:t>
            </a:r>
            <a:r>
              <a:rPr lang="nl-NL" dirty="0" smtClean="0"/>
              <a:t>met </a:t>
            </a:r>
            <a:r>
              <a:rPr lang="nl-NL" dirty="0"/>
              <a:t>een </a:t>
            </a:r>
            <a:r>
              <a:rPr lang="nl-NL" dirty="0" err="1"/>
              <a:t>app</a:t>
            </a:r>
            <a:r>
              <a:rPr lang="nl-NL" dirty="0"/>
              <a:t> en/of een website een passend verfsysteem vinden aan de hand van gestelde criteria</a:t>
            </a:r>
            <a:r>
              <a:rPr lang="nl-NL" dirty="0" smtClean="0"/>
              <a:t>.</a:t>
            </a:r>
            <a:endParaRPr lang="nl-NL" dirty="0"/>
          </a:p>
        </p:txBody>
      </p:sp>
    </p:spTree>
    <p:extLst>
      <p:ext uri="{BB962C8B-B14F-4D97-AF65-F5344CB8AC3E}">
        <p14:creationId xmlns:p14="http://schemas.microsoft.com/office/powerpoint/2010/main" xmlns="" val="200976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03590" y="2027647"/>
            <a:ext cx="3953642" cy="3953642"/>
          </a:xfrm>
          <a:prstGeom prst="rect">
            <a:avLst/>
          </a:prstGeom>
        </p:spPr>
      </p:pic>
      <p:sp>
        <p:nvSpPr>
          <p:cNvPr id="2" name="Titel 1"/>
          <p:cNvSpPr>
            <a:spLocks noGrp="1"/>
          </p:cNvSpPr>
          <p:nvPr>
            <p:ph type="title"/>
          </p:nvPr>
        </p:nvSpPr>
        <p:spPr/>
        <p:txBody>
          <a:bodyPr/>
          <a:lstStyle/>
          <a:p>
            <a:r>
              <a:rPr lang="nl-NL" u="sng" dirty="0" smtClean="0"/>
              <a:t>Wat is metaal?</a:t>
            </a:r>
            <a:endParaRPr lang="nl-NL" u="sng" dirty="0"/>
          </a:p>
        </p:txBody>
      </p:sp>
      <p:sp>
        <p:nvSpPr>
          <p:cNvPr id="3" name="Tijdelijke aanduiding voor inhoud 2"/>
          <p:cNvSpPr>
            <a:spLocks noGrp="1"/>
          </p:cNvSpPr>
          <p:nvPr>
            <p:ph idx="1"/>
          </p:nvPr>
        </p:nvSpPr>
        <p:spPr/>
        <p:txBody>
          <a:bodyPr/>
          <a:lstStyle/>
          <a:p>
            <a:r>
              <a:rPr lang="nl-NL" dirty="0" smtClean="0"/>
              <a:t>Een verzamelnaam van meerdere materialen o.a.</a:t>
            </a:r>
          </a:p>
          <a:p>
            <a:pPr marL="0" indent="0">
              <a:buNone/>
            </a:pPr>
            <a:endParaRPr lang="nl-NL" dirty="0" smtClean="0"/>
          </a:p>
          <a:p>
            <a:pPr lvl="1">
              <a:buFont typeface="Wingdings" panose="05000000000000000000" pitchFamily="2" charset="2"/>
              <a:buChar char="Ø"/>
            </a:pPr>
            <a:r>
              <a:rPr lang="nl-NL" dirty="0"/>
              <a:t> S</a:t>
            </a:r>
            <a:r>
              <a:rPr lang="nl-NL" dirty="0" smtClean="0"/>
              <a:t>taal</a:t>
            </a:r>
          </a:p>
          <a:p>
            <a:pPr lvl="1">
              <a:buFont typeface="Wingdings" panose="05000000000000000000" pitchFamily="2" charset="2"/>
              <a:buChar char="Ø"/>
            </a:pPr>
            <a:r>
              <a:rPr lang="nl-NL" dirty="0" smtClean="0"/>
              <a:t> Koper</a:t>
            </a:r>
          </a:p>
          <a:p>
            <a:pPr lvl="1">
              <a:buFont typeface="Wingdings" panose="05000000000000000000" pitchFamily="2" charset="2"/>
              <a:buChar char="Ø"/>
            </a:pPr>
            <a:r>
              <a:rPr lang="nl-NL" dirty="0"/>
              <a:t> </a:t>
            </a:r>
            <a:r>
              <a:rPr lang="nl-NL" dirty="0" smtClean="0"/>
              <a:t>IJzer</a:t>
            </a:r>
          </a:p>
          <a:p>
            <a:pPr lvl="1">
              <a:buFont typeface="Wingdings" panose="05000000000000000000" pitchFamily="2" charset="2"/>
              <a:buChar char="Ø"/>
            </a:pPr>
            <a:r>
              <a:rPr lang="nl-NL" dirty="0" smtClean="0"/>
              <a:t> Aluminium</a:t>
            </a:r>
          </a:p>
          <a:p>
            <a:pPr lvl="1">
              <a:buFont typeface="Wingdings" panose="05000000000000000000" pitchFamily="2" charset="2"/>
              <a:buChar char="Ø"/>
            </a:pPr>
            <a:r>
              <a:rPr lang="nl-NL" dirty="0" smtClean="0"/>
              <a:t> Zink</a:t>
            </a:r>
          </a:p>
          <a:p>
            <a:pPr lvl="1">
              <a:buFont typeface="Wingdings" panose="05000000000000000000" pitchFamily="2" charset="2"/>
              <a:buChar char="Ø"/>
            </a:pPr>
            <a:r>
              <a:rPr lang="nl-NL" dirty="0"/>
              <a:t> </a:t>
            </a:r>
            <a:r>
              <a:rPr lang="nl-NL" dirty="0" smtClean="0"/>
              <a:t>Goud</a:t>
            </a:r>
          </a:p>
          <a:p>
            <a:pPr marL="274320" lvl="1" indent="0">
              <a:buNone/>
            </a:pPr>
            <a:endParaRPr lang="nl-NL" dirty="0" smtClean="0"/>
          </a:p>
          <a:p>
            <a:pPr marL="274320" lvl="1" indent="0">
              <a:buNone/>
            </a:pPr>
            <a:endParaRPr lang="nl-NL" dirty="0" smtClean="0"/>
          </a:p>
          <a:p>
            <a:pPr lvl="1">
              <a:buFont typeface="Wingdings" panose="05000000000000000000" pitchFamily="2" charset="2"/>
              <a:buChar char="Ø"/>
            </a:pPr>
            <a:endParaRPr lang="nl-NL" dirty="0"/>
          </a:p>
        </p:txBody>
      </p:sp>
      <p:pic>
        <p:nvPicPr>
          <p:cNvPr id="5" name="Afbeelding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32151" y="3680740"/>
            <a:ext cx="2141956" cy="3016839"/>
          </a:xfrm>
          <a:prstGeom prst="rect">
            <a:avLst/>
          </a:prstGeom>
        </p:spPr>
      </p:pic>
    </p:spTree>
    <p:extLst>
      <p:ext uri="{BB962C8B-B14F-4D97-AF65-F5344CB8AC3E}">
        <p14:creationId xmlns:p14="http://schemas.microsoft.com/office/powerpoint/2010/main" xmlns="" val="2575971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Toepassingen van metaal met betrekking op schilderwerk</a:t>
            </a:r>
            <a:endParaRPr lang="nl-NL" u="sng" dirty="0"/>
          </a:p>
        </p:txBody>
      </p:sp>
      <p:sp>
        <p:nvSpPr>
          <p:cNvPr id="3" name="Tijdelijke aanduiding voor inhoud 2"/>
          <p:cNvSpPr>
            <a:spLocks noGrp="1"/>
          </p:cNvSpPr>
          <p:nvPr>
            <p:ph idx="1"/>
          </p:nvPr>
        </p:nvSpPr>
        <p:spPr/>
        <p:txBody>
          <a:bodyPr/>
          <a:lstStyle/>
          <a:p>
            <a:endParaRPr lang="nl-NL" dirty="0" smtClean="0"/>
          </a:p>
          <a:p>
            <a:pPr>
              <a:buFont typeface="Wingdings" panose="05000000000000000000" pitchFamily="2" charset="2"/>
              <a:buChar char="Ø"/>
            </a:pPr>
            <a:r>
              <a:rPr lang="nl-NL" dirty="0"/>
              <a:t> </a:t>
            </a:r>
            <a:r>
              <a:rPr lang="nl-NL" dirty="0" smtClean="0"/>
              <a:t>Ramen, deuren en kozijnen</a:t>
            </a:r>
          </a:p>
          <a:p>
            <a:pPr>
              <a:buFont typeface="Wingdings" panose="05000000000000000000" pitchFamily="2" charset="2"/>
              <a:buChar char="Ø"/>
            </a:pPr>
            <a:r>
              <a:rPr lang="nl-NL" dirty="0"/>
              <a:t> </a:t>
            </a:r>
            <a:r>
              <a:rPr lang="nl-NL" dirty="0" smtClean="0"/>
              <a:t>Hekwerken</a:t>
            </a:r>
          </a:p>
          <a:p>
            <a:pPr>
              <a:buFont typeface="Wingdings" panose="05000000000000000000" pitchFamily="2" charset="2"/>
              <a:buChar char="Ø"/>
            </a:pPr>
            <a:r>
              <a:rPr lang="nl-NL" dirty="0"/>
              <a:t> C</a:t>
            </a:r>
            <a:r>
              <a:rPr lang="nl-NL" dirty="0" smtClean="0"/>
              <a:t>onstructies, bruggen</a:t>
            </a:r>
            <a:r>
              <a:rPr lang="nl-NL" dirty="0"/>
              <a:t> </a:t>
            </a:r>
            <a:r>
              <a:rPr lang="nl-NL" dirty="0" smtClean="0"/>
              <a:t>en trappen </a:t>
            </a:r>
          </a:p>
          <a:p>
            <a:pPr>
              <a:buFont typeface="Wingdings" panose="05000000000000000000" pitchFamily="2" charset="2"/>
              <a:buChar char="Ø"/>
            </a:pPr>
            <a:r>
              <a:rPr lang="nl-NL" dirty="0"/>
              <a:t> A</a:t>
            </a:r>
            <a:r>
              <a:rPr lang="nl-NL" dirty="0" smtClean="0"/>
              <a:t>uto’s en schepen</a:t>
            </a:r>
          </a:p>
          <a:p>
            <a:pPr>
              <a:buFont typeface="Wingdings" panose="05000000000000000000" pitchFamily="2" charset="2"/>
              <a:buChar char="Ø"/>
            </a:pPr>
            <a:r>
              <a:rPr lang="nl-NL" dirty="0"/>
              <a:t> </a:t>
            </a:r>
            <a:r>
              <a:rPr lang="nl-NL" dirty="0" smtClean="0"/>
              <a:t>Etc.</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38234" y="1691322"/>
            <a:ext cx="3916278" cy="2610852"/>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61872" y="4572001"/>
            <a:ext cx="3144252" cy="2096168"/>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38234" y="4403289"/>
            <a:ext cx="3916278" cy="2383131"/>
          </a:xfrm>
          <a:prstGeom prst="rect">
            <a:avLst/>
          </a:prstGeom>
        </p:spPr>
      </p:pic>
    </p:spTree>
    <p:extLst>
      <p:ext uri="{BB962C8B-B14F-4D97-AF65-F5344CB8AC3E}">
        <p14:creationId xmlns:p14="http://schemas.microsoft.com/office/powerpoint/2010/main" xmlns="" val="4053434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smtClean="0"/>
              <a:t>Waarom wordt metaal geschilderd?</a:t>
            </a:r>
            <a:endParaRPr lang="nl-NL" u="sng" dirty="0"/>
          </a:p>
        </p:txBody>
      </p:sp>
      <p:sp>
        <p:nvSpPr>
          <p:cNvPr id="3" name="Tijdelijke aanduiding voor inhoud 2"/>
          <p:cNvSpPr>
            <a:spLocks noGrp="1"/>
          </p:cNvSpPr>
          <p:nvPr>
            <p:ph idx="1"/>
          </p:nvPr>
        </p:nvSpPr>
        <p:spPr/>
        <p:txBody>
          <a:bodyPr>
            <a:normAutofit lnSpcReduction="10000"/>
          </a:bodyPr>
          <a:lstStyle/>
          <a:p>
            <a:pPr>
              <a:buFont typeface="Wingdings" panose="05000000000000000000" pitchFamily="2" charset="2"/>
              <a:buChar char="Ø"/>
            </a:pPr>
            <a:endParaRPr lang="nl-NL" dirty="0" smtClean="0"/>
          </a:p>
          <a:p>
            <a:pPr>
              <a:buFont typeface="Wingdings" panose="05000000000000000000" pitchFamily="2" charset="2"/>
              <a:buChar char="Ø"/>
            </a:pPr>
            <a:r>
              <a:rPr lang="nl-NL" dirty="0" smtClean="0"/>
              <a:t> </a:t>
            </a:r>
            <a:r>
              <a:rPr lang="nl-NL" u="sng" dirty="0" smtClean="0"/>
              <a:t>Esthetisch oogpunt</a:t>
            </a:r>
          </a:p>
          <a:p>
            <a:pPr lvl="1">
              <a:buFont typeface="Wingdings" panose="05000000000000000000" pitchFamily="2" charset="2"/>
              <a:buChar char="Ø"/>
            </a:pPr>
            <a:r>
              <a:rPr lang="nl-NL" dirty="0" smtClean="0"/>
              <a:t>Verfraaiing en/ of afwerking van het geheel voor een mooi aangezicht</a:t>
            </a:r>
          </a:p>
          <a:p>
            <a:pPr>
              <a:buFont typeface="Wingdings" panose="05000000000000000000" pitchFamily="2" charset="2"/>
              <a:buChar char="Ø"/>
            </a:pPr>
            <a:endParaRPr lang="nl-NL" dirty="0"/>
          </a:p>
          <a:p>
            <a:pPr>
              <a:buFont typeface="Wingdings" panose="05000000000000000000" pitchFamily="2" charset="2"/>
              <a:buChar char="Ø"/>
            </a:pPr>
            <a:r>
              <a:rPr lang="nl-NL" dirty="0" smtClean="0"/>
              <a:t> </a:t>
            </a:r>
            <a:r>
              <a:rPr lang="nl-NL" u="sng" dirty="0" smtClean="0"/>
              <a:t>Levensduurverlenging</a:t>
            </a:r>
          </a:p>
          <a:p>
            <a:pPr lvl="1">
              <a:buFont typeface="Wingdings" panose="05000000000000000000" pitchFamily="2" charset="2"/>
              <a:buChar char="Ø"/>
            </a:pPr>
            <a:r>
              <a:rPr lang="nl-NL" dirty="0" smtClean="0"/>
              <a:t>Goed onderhouden</a:t>
            </a:r>
          </a:p>
          <a:p>
            <a:pPr>
              <a:buFont typeface="Wingdings" panose="05000000000000000000" pitchFamily="2" charset="2"/>
              <a:buChar char="Ø"/>
            </a:pPr>
            <a:endParaRPr lang="nl-NL" dirty="0"/>
          </a:p>
          <a:p>
            <a:pPr>
              <a:buFont typeface="Wingdings" panose="05000000000000000000" pitchFamily="2" charset="2"/>
              <a:buChar char="Ø"/>
            </a:pPr>
            <a:r>
              <a:rPr lang="nl-NL" dirty="0" smtClean="0"/>
              <a:t> </a:t>
            </a:r>
            <a:r>
              <a:rPr lang="nl-NL" u="sng" dirty="0" smtClean="0"/>
              <a:t>Bescherming</a:t>
            </a:r>
          </a:p>
          <a:p>
            <a:pPr lvl="1">
              <a:buFont typeface="Wingdings" panose="05000000000000000000" pitchFamily="2" charset="2"/>
              <a:buChar char="Ø"/>
            </a:pPr>
            <a:r>
              <a:rPr lang="nl-NL" dirty="0" smtClean="0"/>
              <a:t>Water</a:t>
            </a:r>
          </a:p>
          <a:p>
            <a:pPr lvl="1">
              <a:buFont typeface="Wingdings" panose="05000000000000000000" pitchFamily="2" charset="2"/>
              <a:buChar char="Ø"/>
            </a:pPr>
            <a:r>
              <a:rPr lang="nl-NL" dirty="0" smtClean="0"/>
              <a:t>Lucht</a:t>
            </a:r>
          </a:p>
          <a:p>
            <a:pPr lvl="1">
              <a:buFont typeface="Wingdings" panose="05000000000000000000" pitchFamily="2" charset="2"/>
              <a:buChar char="Ø"/>
            </a:pPr>
            <a:r>
              <a:rPr lang="nl-NL" dirty="0" smtClean="0"/>
              <a:t>Zon </a:t>
            </a:r>
          </a:p>
          <a:p>
            <a:pPr lvl="1">
              <a:buFont typeface="Wingdings" panose="05000000000000000000" pitchFamily="2" charset="2"/>
              <a:buChar char="Ø"/>
            </a:pPr>
            <a:r>
              <a:rPr lang="nl-NL" dirty="0" smtClean="0"/>
              <a:t>beschadigen</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47126" y="1828800"/>
            <a:ext cx="2620211" cy="1965158"/>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544510" y="3931436"/>
            <a:ext cx="2622827" cy="1967121"/>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555702" y="2811379"/>
            <a:ext cx="2667000" cy="2000250"/>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61298" y="4658322"/>
            <a:ext cx="2667000" cy="2000250"/>
          </a:xfrm>
          <a:prstGeom prst="rect">
            <a:avLst/>
          </a:prstGeom>
        </p:spPr>
      </p:pic>
    </p:spTree>
    <p:extLst>
      <p:ext uri="{BB962C8B-B14F-4D97-AF65-F5344CB8AC3E}">
        <p14:creationId xmlns:p14="http://schemas.microsoft.com/office/powerpoint/2010/main" xmlns="" val="3379754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anim calcmode="lin" valueType="num">
                                      <p:cBhvr>
                                        <p:cTn id="5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6108192" y="1691322"/>
            <a:ext cx="4704187" cy="4067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1261872" y="1691322"/>
            <a:ext cx="4846320" cy="406779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u="sng" dirty="0" smtClean="0"/>
              <a:t>Reiniging</a:t>
            </a:r>
            <a:endParaRPr lang="nl-NL" u="sng" dirty="0"/>
          </a:p>
        </p:txBody>
      </p:sp>
      <p:sp>
        <p:nvSpPr>
          <p:cNvPr id="4" name="Tijdelijke aanduiding voor tekst 3"/>
          <p:cNvSpPr>
            <a:spLocks noGrp="1"/>
          </p:cNvSpPr>
          <p:nvPr>
            <p:ph type="body" idx="1"/>
          </p:nvPr>
        </p:nvSpPr>
        <p:spPr/>
        <p:txBody>
          <a:bodyPr/>
          <a:lstStyle/>
          <a:p>
            <a:pPr algn="ctr"/>
            <a:r>
              <a:rPr lang="nl-NL" u="sng" dirty="0" smtClean="0"/>
              <a:t>Handmatig of mechanisch reinigen</a:t>
            </a:r>
            <a:endParaRPr lang="nl-NL" u="sng" dirty="0"/>
          </a:p>
        </p:txBody>
      </p:sp>
      <p:sp>
        <p:nvSpPr>
          <p:cNvPr id="3" name="Tijdelijke aanduiding voor inhoud 2"/>
          <p:cNvSpPr>
            <a:spLocks noGrp="1"/>
          </p:cNvSpPr>
          <p:nvPr>
            <p:ph sz="half" idx="2"/>
          </p:nvPr>
        </p:nvSpPr>
        <p:spPr>
          <a:xfrm>
            <a:off x="6108192" y="2539698"/>
            <a:ext cx="4480560" cy="3664650"/>
          </a:xfrm>
        </p:spPr>
        <p:txBody>
          <a:bodyPr/>
          <a:lstStyle/>
          <a:p>
            <a:pPr lvl="1">
              <a:buFont typeface="Wingdings" panose="05000000000000000000" pitchFamily="2" charset="2"/>
              <a:buChar char="Ø"/>
            </a:pPr>
            <a:endParaRPr lang="nl-NL" dirty="0"/>
          </a:p>
          <a:p>
            <a:pPr marL="274320" lvl="1" indent="0">
              <a:buNone/>
            </a:pPr>
            <a:r>
              <a:rPr lang="nl-NL" dirty="0" smtClean="0"/>
              <a:t>Sa1		Licht stralen</a:t>
            </a:r>
          </a:p>
          <a:p>
            <a:pPr marL="274320" lvl="1" indent="0">
              <a:buNone/>
            </a:pPr>
            <a:endParaRPr lang="nl-NL" dirty="0"/>
          </a:p>
          <a:p>
            <a:pPr marL="274320" lvl="1" indent="0">
              <a:buNone/>
            </a:pPr>
            <a:r>
              <a:rPr lang="nl-NL" dirty="0" smtClean="0"/>
              <a:t>Sa2		Grondig stralen</a:t>
            </a:r>
          </a:p>
          <a:p>
            <a:pPr marL="274320" lvl="1" indent="0">
              <a:buNone/>
            </a:pPr>
            <a:endParaRPr lang="nl-NL" dirty="0"/>
          </a:p>
          <a:p>
            <a:pPr marL="274320" lvl="1" indent="0">
              <a:buNone/>
            </a:pPr>
            <a:r>
              <a:rPr lang="nl-NL" dirty="0" smtClean="0"/>
              <a:t>Sa2½		Zeer grondig stralen</a:t>
            </a:r>
          </a:p>
          <a:p>
            <a:pPr marL="274320" lvl="1" indent="0">
              <a:buNone/>
            </a:pPr>
            <a:endParaRPr lang="nl-NL" dirty="0"/>
          </a:p>
          <a:p>
            <a:pPr marL="274320" lvl="1" indent="0">
              <a:buNone/>
            </a:pPr>
            <a:r>
              <a:rPr lang="nl-NL" dirty="0" smtClean="0"/>
              <a:t>Sa3		Stralen tot visueel schoon 		staal </a:t>
            </a:r>
            <a:endParaRPr lang="nl-NL" dirty="0"/>
          </a:p>
        </p:txBody>
      </p:sp>
      <p:sp>
        <p:nvSpPr>
          <p:cNvPr id="5" name="Tijdelijke aanduiding voor tekst 4"/>
          <p:cNvSpPr>
            <a:spLocks noGrp="1"/>
          </p:cNvSpPr>
          <p:nvPr>
            <p:ph type="body" sz="quarter" idx="3"/>
          </p:nvPr>
        </p:nvSpPr>
        <p:spPr/>
        <p:txBody>
          <a:bodyPr/>
          <a:lstStyle/>
          <a:p>
            <a:pPr algn="ctr"/>
            <a:r>
              <a:rPr lang="nl-NL" u="sng" dirty="0" smtClean="0"/>
              <a:t>Stralen</a:t>
            </a:r>
            <a:endParaRPr lang="nl-NL" u="sng" dirty="0"/>
          </a:p>
        </p:txBody>
      </p:sp>
      <p:sp>
        <p:nvSpPr>
          <p:cNvPr id="6" name="Tijdelijke aanduiding voor inhoud 5"/>
          <p:cNvSpPr>
            <a:spLocks noGrp="1"/>
          </p:cNvSpPr>
          <p:nvPr>
            <p:ph sz="quarter" idx="4"/>
          </p:nvPr>
        </p:nvSpPr>
        <p:spPr>
          <a:xfrm>
            <a:off x="1261872" y="2539698"/>
            <a:ext cx="4480560" cy="3664650"/>
          </a:xfrm>
        </p:spPr>
        <p:txBody>
          <a:bodyPr/>
          <a:lstStyle/>
          <a:p>
            <a:pPr marL="0" indent="0">
              <a:buNone/>
            </a:pPr>
            <a:r>
              <a:rPr lang="nl-NL" dirty="0" smtClean="0"/>
              <a:t/>
            </a:r>
            <a:br>
              <a:rPr lang="nl-NL" dirty="0" smtClean="0"/>
            </a:br>
            <a:r>
              <a:rPr lang="nl-NL" dirty="0" smtClean="0"/>
              <a:t>St1		Handmatige en 			mechanische reiniging</a:t>
            </a:r>
          </a:p>
          <a:p>
            <a:pPr marL="0" indent="0">
              <a:buNone/>
            </a:pPr>
            <a:r>
              <a:rPr lang="nl-NL" dirty="0" smtClean="0"/>
              <a:t>St2		Grondige handmatige 		en mechanische 			reiniging</a:t>
            </a:r>
          </a:p>
          <a:p>
            <a:pPr marL="0" indent="0">
              <a:buNone/>
            </a:pPr>
            <a:r>
              <a:rPr lang="nl-NL" dirty="0" smtClean="0"/>
              <a:t>St3		Erg grondige 			handmatige en 			mechanische reiniging</a:t>
            </a:r>
          </a:p>
        </p:txBody>
      </p:sp>
    </p:spTree>
    <p:extLst>
      <p:ext uri="{BB962C8B-B14F-4D97-AF65-F5344CB8AC3E}">
        <p14:creationId xmlns:p14="http://schemas.microsoft.com/office/powerpoint/2010/main" xmlns="" val="2171184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Wat hebben we zojuist allemaal gezien?</a:t>
            </a:r>
            <a:endParaRPr lang="nl-NL" u="sng" dirty="0"/>
          </a:p>
        </p:txBody>
      </p:sp>
      <p:sp>
        <p:nvSpPr>
          <p:cNvPr id="3" name="Tijdelijke aanduiding voor inhoud 2"/>
          <p:cNvSpPr>
            <a:spLocks noGrp="1"/>
          </p:cNvSpPr>
          <p:nvPr>
            <p:ph idx="1"/>
          </p:nvPr>
        </p:nvSpPr>
        <p:spPr/>
        <p:txBody>
          <a:bodyPr/>
          <a:lstStyle/>
          <a:p>
            <a:pPr marL="0" indent="0">
              <a:buNone/>
            </a:pPr>
            <a:r>
              <a:rPr lang="nl-NL" dirty="0"/>
              <a:t>	</a:t>
            </a:r>
            <a:r>
              <a:rPr lang="nl-NL" dirty="0" smtClean="0"/>
              <a:t>Laserreiniging				(zand)stralen</a:t>
            </a:r>
          </a:p>
          <a:p>
            <a:pPr marL="0" indent="0">
              <a:buNone/>
            </a:pPr>
            <a:endParaRPr lang="nl-NL" dirty="0"/>
          </a:p>
          <a:p>
            <a:pPr marL="0" indent="0">
              <a:buNone/>
            </a:pPr>
            <a:endParaRPr lang="nl-NL" dirty="0" smtClean="0"/>
          </a:p>
          <a:p>
            <a:pPr marL="0" indent="0">
              <a:buNone/>
            </a:pPr>
            <a:endParaRPr lang="nl-NL" dirty="0"/>
          </a:p>
          <a:p>
            <a:pPr marL="0" indent="0">
              <a:buNone/>
            </a:pPr>
            <a:r>
              <a:rPr lang="nl-NL" dirty="0" smtClean="0"/>
              <a:t>	</a:t>
            </a:r>
          </a:p>
          <a:p>
            <a:pPr marL="0" indent="0">
              <a:buNone/>
            </a:pPr>
            <a:r>
              <a:rPr lang="nl-NL" dirty="0"/>
              <a:t>	</a:t>
            </a:r>
            <a:endParaRPr lang="nl-NL" dirty="0" smtClean="0"/>
          </a:p>
          <a:p>
            <a:pPr marL="0" indent="0">
              <a:buNone/>
            </a:pPr>
            <a:r>
              <a:rPr lang="nl-NL" dirty="0"/>
              <a:t>	</a:t>
            </a:r>
            <a:r>
              <a:rPr lang="nl-NL" dirty="0" smtClean="0"/>
              <a:t>Afbijten					Naaldenbikhamer</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61863" y="4945069"/>
            <a:ext cx="2746555" cy="183790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56193" y="4932947"/>
            <a:ext cx="2827048" cy="1881754"/>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763063" y="2256109"/>
            <a:ext cx="2199336" cy="2199336"/>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633507" y="2290599"/>
            <a:ext cx="2203265" cy="2192672"/>
          </a:xfrm>
          <a:prstGeom prst="rect">
            <a:avLst/>
          </a:prstGeom>
        </p:spPr>
      </p:pic>
    </p:spTree>
    <p:extLst>
      <p:ext uri="{BB962C8B-B14F-4D97-AF65-F5344CB8AC3E}">
        <p14:creationId xmlns:p14="http://schemas.microsoft.com/office/powerpoint/2010/main" xmlns="" val="1123249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u="sng" dirty="0" smtClean="0"/>
              <a:t>Corrosie</a:t>
            </a:r>
            <a:endParaRPr lang="nl-NL" u="sng" dirty="0"/>
          </a:p>
        </p:txBody>
      </p:sp>
      <p:sp>
        <p:nvSpPr>
          <p:cNvPr id="3" name="Tijdelijke aanduiding voor inhoud 2"/>
          <p:cNvSpPr>
            <a:spLocks noGrp="1"/>
          </p:cNvSpPr>
          <p:nvPr>
            <p:ph idx="1"/>
          </p:nvPr>
        </p:nvSpPr>
        <p:spPr/>
        <p:txBody>
          <a:bodyPr/>
          <a:lstStyle/>
          <a:p>
            <a:r>
              <a:rPr lang="nl-NL" dirty="0" smtClean="0"/>
              <a:t>Wat is corrosie?</a:t>
            </a:r>
          </a:p>
          <a:p>
            <a:pPr lvl="1">
              <a:buFont typeface="Wingdings" panose="05000000000000000000" pitchFamily="2" charset="2"/>
              <a:buChar char="Ø"/>
            </a:pPr>
            <a:r>
              <a:rPr lang="nl-NL" dirty="0"/>
              <a:t> </a:t>
            </a:r>
            <a:r>
              <a:rPr lang="nl-NL" dirty="0" smtClean="0"/>
              <a:t>hoe ontstaat corrosie precies?</a:t>
            </a:r>
          </a:p>
          <a:p>
            <a:endParaRPr lang="nl-NL" dirty="0"/>
          </a:p>
          <a:p>
            <a:r>
              <a:rPr lang="nl-NL" dirty="0" smtClean="0"/>
              <a:t>Verschillende vormen van corrosie</a:t>
            </a:r>
          </a:p>
          <a:p>
            <a:pPr lvl="1">
              <a:buFont typeface="Wingdings" panose="05000000000000000000" pitchFamily="2" charset="2"/>
              <a:buChar char="Ø"/>
            </a:pPr>
            <a:r>
              <a:rPr lang="nl-NL" dirty="0"/>
              <a:t> </a:t>
            </a:r>
            <a:r>
              <a:rPr lang="nl-NL" dirty="0" smtClean="0"/>
              <a:t>putcorrosie				1.</a:t>
            </a:r>
          </a:p>
          <a:p>
            <a:pPr lvl="1">
              <a:buFont typeface="Wingdings" panose="05000000000000000000" pitchFamily="2" charset="2"/>
              <a:buChar char="Ø"/>
            </a:pPr>
            <a:endParaRPr lang="nl-NL" dirty="0"/>
          </a:p>
          <a:p>
            <a:pPr lvl="1">
              <a:buFont typeface="Wingdings" panose="05000000000000000000" pitchFamily="2" charset="2"/>
              <a:buChar char="Ø"/>
            </a:pPr>
            <a:endParaRPr lang="nl-NL" dirty="0" smtClean="0"/>
          </a:p>
          <a:p>
            <a:pPr lvl="1">
              <a:buFont typeface="Wingdings" panose="05000000000000000000" pitchFamily="2" charset="2"/>
              <a:buChar char="Ø"/>
            </a:pPr>
            <a:r>
              <a:rPr lang="nl-NL" dirty="0"/>
              <a:t> </a:t>
            </a:r>
            <a:r>
              <a:rPr lang="nl-NL" dirty="0" smtClean="0"/>
              <a:t>spanningscorrosie			2.	</a:t>
            </a:r>
          </a:p>
          <a:p>
            <a:pPr lvl="1">
              <a:buFont typeface="Wingdings" panose="05000000000000000000" pitchFamily="2" charset="2"/>
              <a:buChar char="Ø"/>
            </a:pPr>
            <a:endParaRPr lang="nl-NL" dirty="0"/>
          </a:p>
          <a:p>
            <a:pPr lvl="1">
              <a:buFont typeface="Wingdings" panose="05000000000000000000" pitchFamily="2" charset="2"/>
              <a:buChar char="Ø"/>
            </a:pPr>
            <a:endParaRPr lang="nl-NL" dirty="0" smtClean="0"/>
          </a:p>
          <a:p>
            <a:pPr lvl="1">
              <a:buFont typeface="Wingdings" panose="05000000000000000000" pitchFamily="2" charset="2"/>
              <a:buChar char="Ø"/>
            </a:pPr>
            <a:r>
              <a:rPr lang="nl-NL" dirty="0"/>
              <a:t> </a:t>
            </a:r>
            <a:r>
              <a:rPr lang="nl-NL" dirty="0" smtClean="0"/>
              <a:t>spleetcorrosie				3.</a:t>
            </a:r>
          </a:p>
          <a:p>
            <a:pPr lvl="1">
              <a:buFont typeface="Wingdings" panose="05000000000000000000" pitchFamily="2" charset="2"/>
              <a:buChar char="Ø"/>
            </a:pP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41755" y="2242689"/>
            <a:ext cx="3515477" cy="176177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15181" y="4004468"/>
            <a:ext cx="1368624" cy="1161905"/>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23118" y="5166373"/>
            <a:ext cx="2952750" cy="1428750"/>
          </a:xfrm>
          <a:prstGeom prst="rect">
            <a:avLst/>
          </a:prstGeom>
        </p:spPr>
      </p:pic>
    </p:spTree>
    <p:extLst>
      <p:ext uri="{BB962C8B-B14F-4D97-AF65-F5344CB8AC3E}">
        <p14:creationId xmlns:p14="http://schemas.microsoft.com/office/powerpoint/2010/main" xmlns="" val="3353610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TC103457515[[fn=Weergave]]</Template>
  <TotalTime>867</TotalTime>
  <Words>1517</Words>
  <Application>Microsoft Office PowerPoint</Application>
  <PresentationFormat>Aangepast</PresentationFormat>
  <Paragraphs>198</Paragraphs>
  <Slides>19</Slides>
  <Notes>11</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View</vt:lpstr>
      <vt:lpstr> </vt:lpstr>
      <vt:lpstr>Wat gaan we behandelen?</vt:lpstr>
      <vt:lpstr>Doelstellingen</vt:lpstr>
      <vt:lpstr>Wat is metaal?</vt:lpstr>
      <vt:lpstr>Toepassingen van metaal met betrekking op schilderwerk</vt:lpstr>
      <vt:lpstr>Waarom wordt metaal geschilderd?</vt:lpstr>
      <vt:lpstr>Reiniging</vt:lpstr>
      <vt:lpstr>Wat hebben we zojuist allemaal gezien?</vt:lpstr>
      <vt:lpstr>Corrosie</vt:lpstr>
      <vt:lpstr>Manieren van metaal schilderen</vt:lpstr>
      <vt:lpstr>Nieuw metaal schilderen</vt:lpstr>
      <vt:lpstr>Opdracht</vt:lpstr>
      <vt:lpstr>Gevonden oplossing(en)?</vt:lpstr>
      <vt:lpstr>Opbouw van een verfsysteem op nieuw metaal</vt:lpstr>
      <vt:lpstr>Bestaande metalen ondergrond</vt:lpstr>
      <vt:lpstr>Opdracht</vt:lpstr>
      <vt:lpstr>Gevonden oplossing(en)?</vt:lpstr>
      <vt:lpstr>Minitoets</vt:lpstr>
      <vt:lpstr>Vragen?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Schilderen van metaal</dc:title>
  <dc:creator>Michael van Eijden</dc:creator>
  <cp:lastModifiedBy>Vera Berkeveld</cp:lastModifiedBy>
  <cp:revision>49</cp:revision>
  <dcterms:created xsi:type="dcterms:W3CDTF">2014-06-08T10:05:50Z</dcterms:created>
  <dcterms:modified xsi:type="dcterms:W3CDTF">2014-07-01T09:47:20Z</dcterms:modified>
</cp:coreProperties>
</file>