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3" r:id="rId18"/>
    <p:sldId id="276" r:id="rId19"/>
    <p:sldId id="272" r:id="rId20"/>
    <p:sldId id="274" r:id="rId21"/>
    <p:sldId id="275" r:id="rId22"/>
    <p:sldId id="277" r:id="rId23"/>
    <p:sldId id="279" r:id="rId24"/>
    <p:sldId id="278" r:id="rId25"/>
    <p:sldId id="283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84" d="100"/>
          <a:sy n="84" d="100"/>
        </p:scale>
        <p:origin x="-141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94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54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37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94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1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3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00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7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4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7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52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C386-1BC6-40D1-A910-9E779FCB6DB2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46B7-41A4-4EB2-9255-D965C88CA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1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060411_glasplaat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Glas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34" name="Picture 10" descr="http://static.panoramio.com/photos/large/291873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1" b="89911" l="0" r="100000">
                        <a14:backgroundMark x1="2930" y1="82938" x2="94629" y2="8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115">
            <a:off x="100087" y="1942682"/>
            <a:ext cx="5616624" cy="36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automotive-online.nl/upload/0587861001326480004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242">
            <a:off x="4374993" y="307393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92" y="2695575"/>
            <a:ext cx="42386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Kitvoegbreedte binnen/buiten (d en e)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Belangrijk:</a:t>
            </a:r>
          </a:p>
          <a:p>
            <a:pPr>
              <a:buClr>
                <a:srgbClr val="0070C0"/>
              </a:buClr>
            </a:pPr>
            <a:r>
              <a:rPr lang="nl-NL" dirty="0" err="1" smtClean="0"/>
              <a:t>Kitvoeg</a:t>
            </a:r>
            <a:r>
              <a:rPr lang="nl-NL" dirty="0" smtClean="0"/>
              <a:t> buiten minimaal 4mm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Minimaal 6mm diep</a:t>
            </a:r>
          </a:p>
          <a:p>
            <a:pPr>
              <a:buClr>
                <a:srgbClr val="0070C0"/>
              </a:buClr>
            </a:pPr>
            <a:r>
              <a:rPr lang="nl-NL" dirty="0" err="1" smtClean="0"/>
              <a:t>Kitvoeg</a:t>
            </a:r>
            <a:r>
              <a:rPr lang="nl-NL" dirty="0" smtClean="0"/>
              <a:t> volledig opvullen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3486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1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351041" cy="401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Sponningmaat (f)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nl-NL" dirty="0" smtClean="0"/>
              <a:t>Stijlsponning tot stijlsponning (breedte)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Dorpelsponning tot dorpelsponning (hoogte)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Glasmaat</a:t>
            </a:r>
            <a:r>
              <a:rPr lang="nl-NL" dirty="0" smtClean="0">
                <a:solidFill>
                  <a:srgbClr val="0070C0"/>
                </a:solidFill>
              </a:rPr>
              <a:t> (g)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err="1" smtClean="0"/>
              <a:t>Glasmaat</a:t>
            </a:r>
            <a:r>
              <a:rPr lang="nl-NL" dirty="0" smtClean="0"/>
              <a:t> = sponningmaat – 2*omtrekspeling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Omtrekspeling</a:t>
            </a:r>
            <a:r>
              <a:rPr lang="nl-NL" dirty="0" smtClean="0"/>
              <a:t> = 1/3*sponninghoogte (minimaal 3mm)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6130"/>
            <a:ext cx="4032448" cy="255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7044"/>
            <a:ext cx="3773178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Dagkant (k)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Hier valt het </a:t>
            </a:r>
            <a:r>
              <a:rPr lang="nl-NL" b="1" dirty="0" smtClean="0"/>
              <a:t>dag</a:t>
            </a:r>
            <a:r>
              <a:rPr lang="nl-NL" dirty="0" smtClean="0"/>
              <a:t>licht op.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22884"/>
            <a:ext cx="6143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5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Dagmaat (h)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925088" cy="29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8333" y="3348888"/>
            <a:ext cx="4392488" cy="263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219325"/>
            <a:ext cx="52863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Enkel glas (i)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Binnen</a:t>
            </a:r>
            <a:r>
              <a:rPr lang="nl-NL" dirty="0" smtClean="0">
                <a:sym typeface="Wingdings" panose="05000000000000000000" pitchFamily="2" charset="2"/>
              </a:rPr>
              <a:t> stopverf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Buiten kit</a:t>
            </a:r>
          </a:p>
        </p:txBody>
      </p:sp>
    </p:spTree>
    <p:extLst>
      <p:ext uri="{BB962C8B-B14F-4D97-AF65-F5344CB8AC3E}">
        <p14:creationId xmlns:p14="http://schemas.microsoft.com/office/powerpoint/2010/main" val="7329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Glaslat</a:t>
            </a:r>
            <a:r>
              <a:rPr lang="nl-NL" dirty="0" smtClean="0">
                <a:solidFill>
                  <a:srgbClr val="0070C0"/>
                </a:solidFill>
              </a:rPr>
              <a:t> (j)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glascentrumveendam.nl/sites/all/themes/glascentrum/images/soorten-glaslatt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6010"/>
            <a:ext cx="442912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nl-NL" dirty="0" smtClean="0"/>
              <a:t>Bevestiging met schroeven of draadnagels</a:t>
            </a:r>
          </a:p>
          <a:p>
            <a:pPr>
              <a:buClr>
                <a:schemeClr val="accent1"/>
              </a:buClr>
            </a:pPr>
            <a:endParaRPr lang="nl-NL" dirty="0" smtClean="0"/>
          </a:p>
          <a:p>
            <a:pPr>
              <a:buClr>
                <a:schemeClr val="accent1"/>
              </a:buClr>
            </a:pPr>
            <a:r>
              <a:rPr lang="nl-NL" dirty="0" smtClean="0"/>
              <a:t>Hard/zacht hout</a:t>
            </a:r>
          </a:p>
          <a:p>
            <a:pPr>
              <a:buClr>
                <a:schemeClr val="accent1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8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Steunblokjes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Steunblokjes komen op de onderdorpel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Gewicht glas verdeeld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Afvoer vocht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 smtClean="0"/>
          </a:p>
          <a:p>
            <a:pPr>
              <a:buClr>
                <a:srgbClr val="0070C0"/>
              </a:buClr>
            </a:pPr>
            <a:endParaRPr lang="nl-NL" dirty="0"/>
          </a:p>
        </p:txBody>
      </p:sp>
      <p:pic>
        <p:nvPicPr>
          <p:cNvPr id="14338" name="Picture 2" descr="http://15660.static.securearea.eu/Files/4/15000/15660/PagePhotos/136598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05953"/>
            <a:ext cx="3491880" cy="43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Stelblokjes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434" name="Picture 2" descr="http://www.vkg-kwaliteitshandboek.nl/files/hs-3-glas-en-panelen/steun-en-stelblokj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44000" cy="50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971031" cy="22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34004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Rugvulling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3 functies:</a:t>
            </a:r>
          </a:p>
          <a:p>
            <a:pPr>
              <a:buClr>
                <a:srgbClr val="0070C0"/>
              </a:buClr>
            </a:pPr>
            <a:r>
              <a:rPr lang="nl-NL" sz="2800" dirty="0" smtClean="0"/>
              <a:t>Het bepaalt de diepte en de breedte van de </a:t>
            </a:r>
            <a:r>
              <a:rPr lang="nl-NL" sz="2800" dirty="0" err="1" smtClean="0"/>
              <a:t>kitvoeg</a:t>
            </a:r>
            <a:endParaRPr lang="nl-NL" sz="2800" dirty="0" smtClean="0"/>
          </a:p>
          <a:p>
            <a:pPr>
              <a:buClr>
                <a:srgbClr val="0070C0"/>
              </a:buClr>
            </a:pPr>
            <a:r>
              <a:rPr lang="nl-NL" sz="2800" dirty="0" smtClean="0"/>
              <a:t>Het vormt de afscheiding tussen de kit en de sponningbodem</a:t>
            </a:r>
          </a:p>
          <a:p>
            <a:pPr>
              <a:buClr>
                <a:srgbClr val="0070C0"/>
              </a:buClr>
            </a:pPr>
            <a:r>
              <a:rPr lang="nl-NL" sz="2800" dirty="0" smtClean="0"/>
              <a:t>Het vangt winddruk en andere krachten op, vooral wanneer de kit nog niet volledig droog is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009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Planning van vandaag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nl-NL" dirty="0" smtClean="0"/>
              <a:t>Theorie over glas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Kijken naar glas in het gebouw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Praktijk glas plaatsen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35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Belangrijk!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nl-NL" dirty="0" smtClean="0"/>
              <a:t>Droge sponning en latten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Schone sponning en latten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Minimaal 6mm diepte in de sponning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Binnen en buiten minimale dikte 4mm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Band niet uitrekken, wordt hierdoor dunner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Niet afscheuren, maar knippen/snijden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In de hoeken haaks aansluitend plakken</a:t>
            </a:r>
          </a:p>
        </p:txBody>
      </p:sp>
    </p:spTree>
    <p:extLst>
      <p:ext uri="{BB962C8B-B14F-4D97-AF65-F5344CB8AC3E}">
        <p14:creationId xmlns:p14="http://schemas.microsoft.com/office/powerpoint/2010/main" val="25905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Plakken van </a:t>
            </a:r>
            <a:r>
              <a:rPr lang="nl-NL" dirty="0" err="1" smtClean="0">
                <a:solidFill>
                  <a:srgbClr val="0070C0"/>
                </a:solidFill>
              </a:rPr>
              <a:t>rugvulling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701829" cy="511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1" b="100000" l="2820" r="89930">
                        <a14:foregroundMark x1="74320" y1="74525" x2="74320" y2="74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6219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8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Kitten en beglazingsprofiel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nl-NL" dirty="0" smtClean="0"/>
              <a:t>Systeem K (kit)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Systeem P (profiel)</a:t>
            </a:r>
            <a:endParaRPr lang="nl-NL" dirty="0"/>
          </a:p>
          <a:p>
            <a:pPr>
              <a:buClr>
                <a:srgbClr val="0070C0"/>
              </a:buClr>
            </a:pPr>
            <a:endParaRPr lang="nl-NL" dirty="0" smtClean="0"/>
          </a:p>
          <a:p>
            <a:pPr>
              <a:buClr>
                <a:srgbClr val="0070C0"/>
              </a:buClr>
            </a:pPr>
            <a:r>
              <a:rPr lang="nl-NL" dirty="0" smtClean="0"/>
              <a:t>Buiten minimaal 4mm breed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Minimaal 6mm diep</a:t>
            </a:r>
          </a:p>
          <a:p>
            <a:pPr>
              <a:buClr>
                <a:srgbClr val="0070C0"/>
              </a:buClr>
            </a:pPr>
            <a:r>
              <a:rPr lang="nl-NL" dirty="0" err="1" smtClean="0"/>
              <a:t>Kitvoeg</a:t>
            </a:r>
            <a:r>
              <a:rPr lang="nl-NL" dirty="0" smtClean="0"/>
              <a:t> volledig opvullen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03605"/>
            <a:ext cx="3486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oflexbouweninfra.noordhoff.nl/contentdeel/_assets/2017741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429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Afmessen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nl-NL" dirty="0" smtClean="0"/>
              <a:t>Plamuurmessen 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Afgezaagd pvc-buisje</a:t>
            </a:r>
          </a:p>
          <a:p>
            <a:pPr>
              <a:buClr>
                <a:srgbClr val="0070C0"/>
              </a:buClr>
            </a:pPr>
            <a:endParaRPr lang="nl-NL" dirty="0"/>
          </a:p>
        </p:txBody>
      </p:sp>
      <p:pic>
        <p:nvPicPr>
          <p:cNvPr id="19458" name="Picture 2" descr="http://desnor.home.xs4all.nl/beglazing/glas/ii.%20kitten/kit_afmess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215630" cy="35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788024" cy="249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voordeelschilders.nl/images/intro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5148064" cy="343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Stoppen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nl-NL" dirty="0" smtClean="0"/>
              <a:t>Lijnolie: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nl-NL" dirty="0" smtClean="0"/>
              <a:t>Droogt langzaam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nl-NL" dirty="0" smtClean="0"/>
              <a:t>Kans op rimpelen</a:t>
            </a:r>
          </a:p>
          <a:p>
            <a:pPr marL="0" indent="0">
              <a:buClr>
                <a:srgbClr val="0070C0"/>
              </a:buClr>
              <a:buNone/>
            </a:pPr>
            <a:endParaRPr lang="nl-NL" dirty="0" smtClean="0"/>
          </a:p>
          <a:p>
            <a:pPr>
              <a:buClr>
                <a:srgbClr val="0070C0"/>
              </a:buClr>
            </a:pPr>
            <a:r>
              <a:rPr lang="nl-NL" dirty="0" smtClean="0"/>
              <a:t>Universeel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nl-NL" dirty="0" smtClean="0"/>
              <a:t>Snelle droging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nl-NL" dirty="0" smtClean="0"/>
              <a:t>Geen kans op rimpelen</a:t>
            </a:r>
          </a:p>
          <a:p>
            <a:pPr>
              <a:buClr>
                <a:srgbClr val="0070C0"/>
              </a:buClr>
              <a:buFontTx/>
              <a:buChar char="-"/>
            </a:pPr>
            <a:r>
              <a:rPr lang="nl-NL" dirty="0" smtClean="0"/>
              <a:t>Voor meer ondergronden geschikt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29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Vragen?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13167"/>
            <a:ext cx="3552403" cy="527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6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Wat gaan we behandelen?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nl-NL" dirty="0"/>
              <a:t>Wat is glas nou eigenlijk?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Gebruik van glas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Doorsnede kozijn met glas bekijken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Steun- en stelblokjes</a:t>
            </a:r>
          </a:p>
          <a:p>
            <a:pPr>
              <a:buClr>
                <a:srgbClr val="0070C0"/>
              </a:buClr>
            </a:pPr>
            <a:r>
              <a:rPr lang="nl-NL" dirty="0" err="1" smtClean="0"/>
              <a:t>Rugvulling</a:t>
            </a:r>
            <a:endParaRPr lang="nl-NL" dirty="0" smtClean="0"/>
          </a:p>
          <a:p>
            <a:pPr>
              <a:buClr>
                <a:srgbClr val="0070C0"/>
              </a:buClr>
            </a:pPr>
            <a:r>
              <a:rPr lang="nl-NL" dirty="0" smtClean="0"/>
              <a:t>Kitten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Stoppen (met stopverf)</a:t>
            </a:r>
          </a:p>
          <a:p>
            <a:pPr>
              <a:buClr>
                <a:srgbClr val="0070C0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Wat is glas nou eigenlijk?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www.schooltv.nl/beeldbank/clip/20060411_glasplaat01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enige Nederlandse </a:t>
            </a:r>
            <a:r>
              <a:rPr lang="nl-NL" dirty="0" err="1"/>
              <a:t>floatglasfabriek</a:t>
            </a:r>
            <a:r>
              <a:rPr lang="nl-NL" dirty="0"/>
              <a:t> staat in Tiel en produceert per dag 50.000m</a:t>
            </a:r>
            <a:r>
              <a:rPr lang="nl-NL" baseline="30000" dirty="0"/>
              <a:t>2</a:t>
            </a:r>
            <a:r>
              <a:rPr lang="nl-NL" dirty="0"/>
              <a:t> glas, teruggerekend naar een dikte van 4mm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79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Waar wordt glas voor gebruikt?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bouwproducten.nl/indeximages/producten_7185_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2051">
            <a:off x="510425" y="157400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preekbeurtenstartpagina.nl/spreekbeurt/glas/glas_bestanden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972">
            <a:off x="5445440" y="1328212"/>
            <a:ext cx="3236640" cy="32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webshopapp.com/shops/010531/files/002523629/530x300x1/glazen-bouwstenen-in-gebogen-w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504">
            <a:off x="309221" y="3977146"/>
            <a:ext cx="2952328" cy="16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ilburgers.nl/wp-content/uploads/2013/01/Lusa94s-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948">
            <a:off x="2656253" y="2935799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87" y="4362450"/>
            <a:ext cx="3038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Benamingen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3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a = sponningbreedte</a:t>
            </a:r>
          </a:p>
          <a:p>
            <a:pPr marL="0" indent="0">
              <a:buNone/>
            </a:pPr>
            <a:r>
              <a:rPr lang="nl-NL" dirty="0"/>
              <a:t>b = sponninghoogte</a:t>
            </a:r>
          </a:p>
          <a:p>
            <a:pPr marL="0" indent="0">
              <a:buNone/>
            </a:pPr>
            <a:r>
              <a:rPr lang="nl-NL" dirty="0"/>
              <a:t>c = omtrekspeling</a:t>
            </a:r>
          </a:p>
          <a:p>
            <a:pPr marL="0" indent="0">
              <a:buNone/>
            </a:pPr>
            <a:r>
              <a:rPr lang="nl-NL" dirty="0"/>
              <a:t>d = kitvoegbreedte binnen</a:t>
            </a:r>
          </a:p>
          <a:p>
            <a:pPr marL="0" indent="0">
              <a:buNone/>
            </a:pPr>
            <a:r>
              <a:rPr lang="nl-NL" dirty="0"/>
              <a:t>e = kitvoegbreedte buiten</a:t>
            </a:r>
          </a:p>
          <a:p>
            <a:pPr marL="0" indent="0">
              <a:buNone/>
            </a:pPr>
            <a:r>
              <a:rPr lang="nl-NL" dirty="0"/>
              <a:t>f = sponningmaat</a:t>
            </a:r>
          </a:p>
          <a:p>
            <a:pPr marL="0" indent="0">
              <a:buNone/>
            </a:pPr>
            <a:r>
              <a:rPr lang="nl-NL" dirty="0"/>
              <a:t>g = </a:t>
            </a:r>
            <a:r>
              <a:rPr lang="nl-NL" dirty="0" err="1"/>
              <a:t>glasmaat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h = dagmaat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glas</a:t>
            </a:r>
            <a:endParaRPr lang="nl-NL" dirty="0"/>
          </a:p>
          <a:p>
            <a:pPr marL="0" indent="0">
              <a:buNone/>
            </a:pPr>
            <a:r>
              <a:rPr lang="en-US" dirty="0"/>
              <a:t>j = </a:t>
            </a:r>
            <a:r>
              <a:rPr lang="en-US" dirty="0" err="1"/>
              <a:t>glaslat</a:t>
            </a:r>
            <a:endParaRPr lang="nl-NL" dirty="0"/>
          </a:p>
          <a:p>
            <a:pPr marL="0" indent="0">
              <a:buNone/>
            </a:pPr>
            <a:r>
              <a:rPr lang="en-US" dirty="0"/>
              <a:t>k = </a:t>
            </a:r>
            <a:r>
              <a:rPr lang="en-US" dirty="0" err="1"/>
              <a:t>dagkant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25658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9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Sponningbreedte (a)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sponningbreedte moet groter zijn dan de optelsom van de maten van: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Kitvoegbreedte binnen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Glasdikte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Kitvoegbreedte buiten</a:t>
            </a:r>
          </a:p>
          <a:p>
            <a:pPr>
              <a:buClr>
                <a:srgbClr val="0070C0"/>
              </a:buClr>
            </a:pPr>
            <a:r>
              <a:rPr lang="nl-NL" dirty="0" err="1" smtClean="0"/>
              <a:t>glaslat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47" y="3034226"/>
            <a:ext cx="4326353" cy="339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Sponninghoogte (b)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deel waar het glas tegenaan wordt geplaatst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95500"/>
            <a:ext cx="6143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57353"/>
            <a:ext cx="4886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Omtrekspeling (c)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Omtrekspeling</a:t>
            </a:r>
            <a:r>
              <a:rPr lang="nl-NL" dirty="0" smtClean="0"/>
              <a:t> = 1/3 * sponninghoogte (minimaal 3mm)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Problemen zonder omtrekspeling: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Glas zal net niet passen</a:t>
            </a:r>
          </a:p>
          <a:p>
            <a:pPr>
              <a:buClr>
                <a:srgbClr val="0070C0"/>
              </a:buClr>
            </a:pPr>
            <a:r>
              <a:rPr lang="nl-NL" dirty="0" smtClean="0"/>
              <a:t>Kans op breken (uitzetten van hout)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8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413</Words>
  <Application>Microsoft Office PowerPoint</Application>
  <PresentationFormat>Diavoorstelling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Glas</vt:lpstr>
      <vt:lpstr>Planning van vandaag</vt:lpstr>
      <vt:lpstr>Wat gaan we behandelen?</vt:lpstr>
      <vt:lpstr>Wat is glas nou eigenlijk?</vt:lpstr>
      <vt:lpstr>Waar wordt glas voor gebruikt?</vt:lpstr>
      <vt:lpstr>Benamingen</vt:lpstr>
      <vt:lpstr>Sponningbreedte (a)</vt:lpstr>
      <vt:lpstr>Sponninghoogte (b)</vt:lpstr>
      <vt:lpstr>Omtrekspeling (c)</vt:lpstr>
      <vt:lpstr>Kitvoegbreedte binnen/buiten (d en e)</vt:lpstr>
      <vt:lpstr>Sponningmaat (f)</vt:lpstr>
      <vt:lpstr>Glasmaat (g)</vt:lpstr>
      <vt:lpstr>Dagkant (k)</vt:lpstr>
      <vt:lpstr>Dagmaat (h)</vt:lpstr>
      <vt:lpstr>Enkel glas (i)</vt:lpstr>
      <vt:lpstr>Glaslat (j)</vt:lpstr>
      <vt:lpstr>Steunblokjes</vt:lpstr>
      <vt:lpstr>Stelblokjes</vt:lpstr>
      <vt:lpstr>Rugvulling</vt:lpstr>
      <vt:lpstr>Belangrijk!</vt:lpstr>
      <vt:lpstr>Plakken van rugvulling</vt:lpstr>
      <vt:lpstr>Kitten en beglazingsprofiel</vt:lpstr>
      <vt:lpstr>Afmessen</vt:lpstr>
      <vt:lpstr>Stoppen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</dc:title>
  <dc:creator>Wilbert</dc:creator>
  <cp:lastModifiedBy>Wilbert</cp:lastModifiedBy>
  <cp:revision>41</cp:revision>
  <dcterms:created xsi:type="dcterms:W3CDTF">2014-04-16T09:32:38Z</dcterms:created>
  <dcterms:modified xsi:type="dcterms:W3CDTF">2014-05-06T18:12:40Z</dcterms:modified>
</cp:coreProperties>
</file>