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5" r:id="rId9"/>
    <p:sldId id="264" r:id="rId10"/>
    <p:sldId id="266" r:id="rId11"/>
    <p:sldId id="267" r:id="rId12"/>
    <p:sldId id="268" r:id="rId13"/>
    <p:sldId id="269"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3" name="Rechthoe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hthoe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hthoe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hthoe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hthoe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Afgeronde rechthoe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Afgeronde rechthoe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hthoe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el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nl-NL" smtClean="0"/>
              <a:t>Klik om de stijl te bewerken</a:t>
            </a:r>
            <a:endParaRPr kumimoji="0" lang="en-US"/>
          </a:p>
        </p:txBody>
      </p:sp>
      <p:sp>
        <p:nvSpPr>
          <p:cNvPr id="9" name="Ondertitel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28" name="Tijdelijke aanduiding voor datum 27"/>
          <p:cNvSpPr>
            <a:spLocks noGrp="1"/>
          </p:cNvSpPr>
          <p:nvPr>
            <p:ph type="dt" sz="half" idx="10"/>
          </p:nvPr>
        </p:nvSpPr>
        <p:spPr>
          <a:xfrm>
            <a:off x="6705600" y="4206240"/>
            <a:ext cx="960120" cy="457200"/>
          </a:xfrm>
        </p:spPr>
        <p:txBody>
          <a:bodyPr/>
          <a:lstStyle/>
          <a:p>
            <a:fld id="{D2D5BF7C-07A0-4754-A598-D79C06603FD8}" type="datetimeFigureOut">
              <a:rPr lang="nl-NL" smtClean="0"/>
              <a:t>26-1-2015</a:t>
            </a:fld>
            <a:endParaRPr lang="nl-NL"/>
          </a:p>
        </p:txBody>
      </p:sp>
      <p:sp>
        <p:nvSpPr>
          <p:cNvPr id="17" name="Tijdelijke aanduiding voor voettekst 16"/>
          <p:cNvSpPr>
            <a:spLocks noGrp="1"/>
          </p:cNvSpPr>
          <p:nvPr>
            <p:ph type="ftr" sz="quarter" idx="11"/>
          </p:nvPr>
        </p:nvSpPr>
        <p:spPr>
          <a:xfrm>
            <a:off x="5410200" y="4205288"/>
            <a:ext cx="1295400" cy="457200"/>
          </a:xfrm>
        </p:spPr>
        <p:txBody>
          <a:bodyPr/>
          <a:lstStyle/>
          <a:p>
            <a:endParaRPr lang="nl-NL"/>
          </a:p>
        </p:txBody>
      </p:sp>
      <p:sp>
        <p:nvSpPr>
          <p:cNvPr id="29" name="Tijdelijke aanduiding voor dianumm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B5CC7F9-5194-4092-9142-4EBB4F46DEC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D2D5BF7C-07A0-4754-A598-D79C06603FD8}" type="datetimeFigureOut">
              <a:rPr lang="nl-NL" smtClean="0"/>
              <a:t>26-1-2015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81800" y="1143000"/>
            <a:ext cx="1905000" cy="5486400"/>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143000"/>
            <a:ext cx="6248400" cy="5486400"/>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D2D5BF7C-07A0-4754-A598-D79C06603FD8}" type="datetimeFigureOut">
              <a:rPr lang="nl-NL" smtClean="0"/>
              <a:t>26-1-2015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D2D5BF7C-07A0-4754-A598-D79C06603FD8}" type="datetimeFigureOut">
              <a:rPr lang="nl-NL" smtClean="0"/>
              <a:t>26-1-2015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p>
            <a:fld id="{D2D5BF7C-07A0-4754-A598-D79C06603FD8}" type="datetimeFigureOut">
              <a:rPr lang="nl-NL" smtClean="0"/>
              <a:t>26-1-2015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D2D5BF7C-07A0-4754-A598-D79C06603FD8}" type="datetimeFigureOut">
              <a:rPr lang="nl-NL" smtClean="0"/>
              <a:t>26-1-2015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381000" y="1143000"/>
            <a:ext cx="8382000" cy="1069848"/>
          </a:xfrm>
        </p:spPr>
        <p:txBody>
          <a:bodyPr anchor="ctr"/>
          <a:lstStyle>
            <a:lvl1pPr>
              <a:defRPr sz="4000" b="0" i="0" cap="none"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datum 25"/>
          <p:cNvSpPr>
            <a:spLocks noGrp="1"/>
          </p:cNvSpPr>
          <p:nvPr>
            <p:ph type="dt" sz="half" idx="10"/>
          </p:nvPr>
        </p:nvSpPr>
        <p:spPr/>
        <p:txBody>
          <a:bodyPr rtlCol="0"/>
          <a:lstStyle/>
          <a:p>
            <a:fld id="{D2D5BF7C-07A0-4754-A598-D79C06603FD8}" type="datetimeFigureOut">
              <a:rPr lang="nl-NL" smtClean="0"/>
              <a:t>26-1-2015</a:t>
            </a:fld>
            <a:endParaRPr lang="nl-NL"/>
          </a:p>
        </p:txBody>
      </p:sp>
      <p:sp>
        <p:nvSpPr>
          <p:cNvPr id="27" name="Tijdelijke aanduiding voor dianummer 26"/>
          <p:cNvSpPr>
            <a:spLocks noGrp="1"/>
          </p:cNvSpPr>
          <p:nvPr>
            <p:ph type="sldNum" sz="quarter" idx="11"/>
          </p:nvPr>
        </p:nvSpPr>
        <p:spPr/>
        <p:txBody>
          <a:bodyPr rtlCol="0"/>
          <a:lstStyle/>
          <a:p>
            <a:fld id="{CB5CC7F9-5194-4092-9142-4EBB4F46DEC7}" type="slidenum">
              <a:rPr lang="nl-NL" smtClean="0"/>
              <a:t>‹nr.›</a:t>
            </a:fld>
            <a:endParaRPr lang="nl-NL"/>
          </a:p>
        </p:txBody>
      </p:sp>
      <p:sp>
        <p:nvSpPr>
          <p:cNvPr id="28" name="Tijdelijke aanduiding voor voettekst 27"/>
          <p:cNvSpPr>
            <a:spLocks noGrp="1"/>
          </p:cNvSpPr>
          <p:nvPr>
            <p:ph type="ftr" sz="quarter" idx="12"/>
          </p:nvPr>
        </p:nvSpPr>
        <p:spPr/>
        <p:txBody>
          <a:bodyPr rtlCol="0"/>
          <a:lstStyle/>
          <a:p>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a:xfrm>
            <a:off x="6583680" y="612648"/>
            <a:ext cx="957264" cy="457200"/>
          </a:xfrm>
        </p:spPr>
        <p:txBody>
          <a:bodyPr/>
          <a:lstStyle/>
          <a:p>
            <a:fld id="{D2D5BF7C-07A0-4754-A598-D79C06603FD8}" type="datetimeFigureOut">
              <a:rPr lang="nl-NL" smtClean="0"/>
              <a:t>26-1-2015</a:t>
            </a:fld>
            <a:endParaRPr lang="nl-NL"/>
          </a:p>
        </p:txBody>
      </p:sp>
      <p:sp>
        <p:nvSpPr>
          <p:cNvPr id="4" name="Tijdelijke aanduiding voor voettekst 3"/>
          <p:cNvSpPr>
            <a:spLocks noGrp="1"/>
          </p:cNvSpPr>
          <p:nvPr>
            <p:ph type="ftr" sz="quarter" idx="11"/>
          </p:nvPr>
        </p:nvSpPr>
        <p:spPr>
          <a:xfrm>
            <a:off x="5257800" y="612648"/>
            <a:ext cx="1325880" cy="457200"/>
          </a:xfrm>
        </p:spPr>
        <p:txBody>
          <a:bodyPr/>
          <a:lstStyle/>
          <a:p>
            <a:endParaRPr lang="nl-NL"/>
          </a:p>
        </p:txBody>
      </p:sp>
      <p:sp>
        <p:nvSpPr>
          <p:cNvPr id="5" name="Tijdelijke aanduiding voor dianummer 4"/>
          <p:cNvSpPr>
            <a:spLocks noGrp="1"/>
          </p:cNvSpPr>
          <p:nvPr>
            <p:ph type="sldNum" sz="quarter" idx="12"/>
          </p:nvPr>
        </p:nvSpPr>
        <p:spPr>
          <a:xfrm>
            <a:off x="8174736" y="2272"/>
            <a:ext cx="762000" cy="365760"/>
          </a:xfrm>
        </p:spPr>
        <p:txBody>
          <a:bodyPr/>
          <a:lstStyle/>
          <a:p>
            <a:fld id="{CB5CC7F9-5194-4092-9142-4EBB4F46DEC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2D5BF7C-07A0-4754-A598-D79C06603FD8}" type="datetimeFigureOut">
              <a:rPr lang="nl-NL" smtClean="0"/>
              <a:t>26-1-2015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353496" y="1101970"/>
            <a:ext cx="3383280" cy="877824"/>
          </a:xfrm>
        </p:spPr>
        <p:txBody>
          <a:bodyPr anchor="b"/>
          <a:lstStyle>
            <a:lvl1pPr algn="l">
              <a:buNone/>
              <a:defRPr sz="1800" b="1"/>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p>
            <a:fld id="{D2D5BF7C-07A0-4754-A598-D79C06603FD8}" type="datetimeFigureOut">
              <a:rPr lang="nl-NL" smtClean="0"/>
              <a:t>26-1-2015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nl-NL" smtClean="0"/>
              <a:t>Klik om de modelstijlen te bewerken</a:t>
            </a:r>
          </a:p>
        </p:txBody>
      </p:sp>
      <p:sp>
        <p:nvSpPr>
          <p:cNvPr id="5" name="Tijdelijke aanduiding voor datum 4"/>
          <p:cNvSpPr>
            <a:spLocks noGrp="1"/>
          </p:cNvSpPr>
          <p:nvPr>
            <p:ph type="dt" sz="half" idx="10"/>
          </p:nvPr>
        </p:nvSpPr>
        <p:spPr/>
        <p:txBody>
          <a:bodyPr/>
          <a:lstStyle/>
          <a:p>
            <a:fld id="{D2D5BF7C-07A0-4754-A598-D79C06603FD8}" type="datetimeFigureOut">
              <a:rPr lang="nl-NL" smtClean="0"/>
              <a:t>26-1-2015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B5CC7F9-5194-4092-9142-4EBB4F46DEC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hthoe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hthoe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hthoe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hthoe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hthoe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Afgeronde rechthoe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Afgeronde rechthoe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hthoe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hthoe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hthoe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hthoe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hthoe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hthoe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jdelijke aanduiding voor titel 21"/>
          <p:cNvSpPr>
            <a:spLocks noGrp="1"/>
          </p:cNvSpPr>
          <p:nvPr>
            <p:ph type="title"/>
          </p:nvPr>
        </p:nvSpPr>
        <p:spPr>
          <a:xfrm>
            <a:off x="457200" y="1143000"/>
            <a:ext cx="8229600" cy="1066800"/>
          </a:xfrm>
          <a:prstGeom prst="rect">
            <a:avLst/>
          </a:prstGeom>
        </p:spPr>
        <p:txBody>
          <a:bodyPr vert="horz" anchor="ctr">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2D5BF7C-07A0-4754-A598-D79C06603FD8}" type="datetimeFigureOut">
              <a:rPr lang="nl-NL" smtClean="0"/>
              <a:t>26-1-2015</a:t>
            </a:fld>
            <a:endParaRPr lang="nl-NL"/>
          </a:p>
        </p:txBody>
      </p:sp>
      <p:sp>
        <p:nvSpPr>
          <p:cNvPr id="3" name="Tijdelijke aanduiding voor voettekst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nl-NL"/>
          </a:p>
        </p:txBody>
      </p:sp>
      <p:sp>
        <p:nvSpPr>
          <p:cNvPr id="23" name="Tijdelijke aanduiding voor dianumm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B5CC7F9-5194-4092-9142-4EBB4F46DEC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p:nvPr/>
        </p:nvPicPr>
        <p:blipFill>
          <a:blip r:embed="rId2" cstate="print">
            <a:extLst>
              <a:ext uri="{28A0092B-C50C-407E-A947-70E740481C1C}">
                <a14:useLocalDpi xmlns:a14="http://schemas.microsoft.com/office/drawing/2010/main" val="0"/>
              </a:ext>
            </a:extLst>
          </a:blip>
          <a:stretch>
            <a:fillRect/>
          </a:stretch>
        </p:blipFill>
        <p:spPr>
          <a:xfrm>
            <a:off x="683568" y="1124744"/>
            <a:ext cx="7751662" cy="4217611"/>
          </a:xfrm>
          <a:prstGeom prst="rect">
            <a:avLst/>
          </a:prstGeom>
          <a:ln>
            <a:noFill/>
          </a:ln>
          <a:effectLst>
            <a:softEdge rad="112500"/>
          </a:effectLst>
        </p:spPr>
      </p:pic>
      <p:sp>
        <p:nvSpPr>
          <p:cNvPr id="2" name="Titel 1"/>
          <p:cNvSpPr>
            <a:spLocks noGrp="1"/>
          </p:cNvSpPr>
          <p:nvPr>
            <p:ph type="ctrTitle"/>
          </p:nvPr>
        </p:nvSpPr>
        <p:spPr/>
        <p:txBody>
          <a:bodyPr>
            <a:noAutofit/>
          </a:bodyPr>
          <a:lstStyle/>
          <a:p>
            <a:r>
              <a:rPr lang="nl-NL" dirty="0" smtClean="0">
                <a:solidFill>
                  <a:schemeClr val="bg1"/>
                </a:solidFill>
              </a:rPr>
              <a:t>Onderzoek Materiaaltechnologie </a:t>
            </a:r>
            <a:endParaRPr lang="nl-NL" dirty="0">
              <a:solidFill>
                <a:schemeClr val="bg1"/>
              </a:solidFill>
            </a:endParaRPr>
          </a:p>
        </p:txBody>
      </p:sp>
      <p:sp>
        <p:nvSpPr>
          <p:cNvPr id="3" name="Ondertitel 2"/>
          <p:cNvSpPr>
            <a:spLocks noGrp="1"/>
          </p:cNvSpPr>
          <p:nvPr>
            <p:ph type="subTitle" idx="1"/>
          </p:nvPr>
        </p:nvSpPr>
        <p:spPr>
          <a:xfrm>
            <a:off x="2555776" y="3899938"/>
            <a:ext cx="5544616" cy="1752600"/>
          </a:xfrm>
        </p:spPr>
        <p:txBody>
          <a:bodyPr/>
          <a:lstStyle/>
          <a:p>
            <a:r>
              <a:rPr lang="nl-NL" dirty="0" smtClean="0">
                <a:solidFill>
                  <a:schemeClr val="tx1"/>
                </a:solidFill>
              </a:rPr>
              <a:t>Mathieu, Michael, Vera</a:t>
            </a:r>
            <a:endParaRPr lang="nl-NL"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a:t>Resultaten test </a:t>
            </a:r>
            <a:r>
              <a:rPr lang="nl-NL" b="1" dirty="0" err="1"/>
              <a:t>erichsen</a:t>
            </a:r>
            <a:r>
              <a:rPr lang="nl-NL" b="1" dirty="0"/>
              <a:t> </a:t>
            </a:r>
            <a:r>
              <a:rPr lang="nl-NL" b="1" dirty="0" err="1"/>
              <a:t>visco-spatel</a:t>
            </a:r>
            <a:r>
              <a:rPr lang="nl-NL" b="1" dirty="0"/>
              <a:t/>
            </a:r>
            <a:br>
              <a:rPr lang="nl-NL" b="1" dirty="0"/>
            </a:br>
            <a:endParaRPr lang="nl-NL" dirty="0"/>
          </a:p>
        </p:txBody>
      </p:sp>
      <p:graphicFrame>
        <p:nvGraphicFramePr>
          <p:cNvPr id="4" name="Tijdelijke aanduiding voor inhoud 3"/>
          <p:cNvGraphicFramePr>
            <a:graphicFrameLocks noGrp="1"/>
          </p:cNvGraphicFramePr>
          <p:nvPr>
            <p:ph idx="1"/>
          </p:nvPr>
        </p:nvGraphicFramePr>
        <p:xfrm>
          <a:off x="755576" y="1829572"/>
          <a:ext cx="6336704" cy="4498100"/>
        </p:xfrm>
        <a:graphic>
          <a:graphicData uri="http://schemas.openxmlformats.org/drawingml/2006/table">
            <a:tbl>
              <a:tblPr/>
              <a:tblGrid>
                <a:gridCol w="1583834"/>
                <a:gridCol w="1583834"/>
                <a:gridCol w="1584518"/>
                <a:gridCol w="1584518"/>
              </a:tblGrid>
              <a:tr h="712484">
                <a:tc>
                  <a:txBody>
                    <a:bodyPr/>
                    <a:lstStyle/>
                    <a:p>
                      <a:pPr>
                        <a:lnSpc>
                          <a:spcPct val="115000"/>
                        </a:lnSpc>
                        <a:spcAft>
                          <a:spcPts val="0"/>
                        </a:spcAft>
                      </a:pPr>
                      <a:endParaRPr lang="nl-NL"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800">
                          <a:latin typeface="Calibri"/>
                          <a:ea typeface="Calibri"/>
                          <a:cs typeface="Times New Roman"/>
                        </a:rPr>
                        <a:t>Gloss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800">
                          <a:latin typeface="Calibri"/>
                          <a:ea typeface="Calibri"/>
                          <a:cs typeface="Times New Roman"/>
                        </a:rPr>
                        <a:t>Semi Gloss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800" dirty="0" err="1">
                          <a:latin typeface="Calibri"/>
                          <a:ea typeface="Calibri"/>
                          <a:cs typeface="Times New Roman"/>
                        </a:rPr>
                        <a:t>Satin</a:t>
                      </a:r>
                      <a:endParaRPr lang="nl-NL" sz="18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045">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1</a:t>
                      </a:r>
                      <a:r>
                        <a:rPr lang="nl-NL" sz="1800" baseline="30000">
                          <a:latin typeface="Calibri"/>
                          <a:ea typeface="Calibri"/>
                          <a:cs typeface="Times New Roman"/>
                        </a:rPr>
                        <a:t>e</a:t>
                      </a:r>
                      <a:r>
                        <a:rPr lang="nl-NL" sz="1800">
                          <a:latin typeface="Calibri"/>
                          <a:ea typeface="Calibri"/>
                          <a:cs typeface="Times New Roman"/>
                        </a:rPr>
                        <a:t> test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0.47,13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dirty="0">
                        <a:latin typeface="Calibri"/>
                        <a:ea typeface="Calibri"/>
                        <a:cs typeface="Times New Roman"/>
                      </a:endParaRPr>
                    </a:p>
                    <a:p>
                      <a:pPr>
                        <a:lnSpc>
                          <a:spcPct val="115000"/>
                        </a:lnSpc>
                        <a:spcAft>
                          <a:spcPts val="0"/>
                        </a:spcAft>
                      </a:pPr>
                      <a:r>
                        <a:rPr lang="nl-NL" sz="1800" dirty="0">
                          <a:latin typeface="Calibri"/>
                          <a:ea typeface="Calibri"/>
                          <a:cs typeface="Times New Roman"/>
                        </a:rPr>
                        <a:t>0.39,23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dirty="0">
                        <a:latin typeface="Calibri"/>
                        <a:ea typeface="Calibri"/>
                        <a:cs typeface="Times New Roman"/>
                      </a:endParaRPr>
                    </a:p>
                    <a:p>
                      <a:pPr>
                        <a:lnSpc>
                          <a:spcPct val="115000"/>
                        </a:lnSpc>
                        <a:spcAft>
                          <a:spcPts val="0"/>
                        </a:spcAft>
                      </a:pPr>
                      <a:r>
                        <a:rPr lang="nl-NL" sz="1800" dirty="0">
                          <a:latin typeface="Calibri"/>
                          <a:ea typeface="Calibri"/>
                          <a:cs typeface="Times New Roman"/>
                        </a:rPr>
                        <a:t>0.57,90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045">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2</a:t>
                      </a:r>
                      <a:r>
                        <a:rPr lang="nl-NL" sz="1800" baseline="30000">
                          <a:latin typeface="Calibri"/>
                          <a:ea typeface="Calibri"/>
                          <a:cs typeface="Times New Roman"/>
                        </a:rPr>
                        <a:t>e</a:t>
                      </a:r>
                      <a:r>
                        <a:rPr lang="nl-NL" sz="1800">
                          <a:latin typeface="Calibri"/>
                          <a:ea typeface="Calibri"/>
                          <a:cs typeface="Times New Roman"/>
                        </a:rPr>
                        <a:t> test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0.45,78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dirty="0">
                        <a:latin typeface="Calibri"/>
                        <a:ea typeface="Calibri"/>
                        <a:cs typeface="Times New Roman"/>
                      </a:endParaRPr>
                    </a:p>
                    <a:p>
                      <a:pPr>
                        <a:lnSpc>
                          <a:spcPct val="115000"/>
                        </a:lnSpc>
                        <a:spcAft>
                          <a:spcPts val="0"/>
                        </a:spcAft>
                      </a:pPr>
                      <a:r>
                        <a:rPr lang="nl-NL" sz="1800" dirty="0">
                          <a:latin typeface="Calibri"/>
                          <a:ea typeface="Calibri"/>
                          <a:cs typeface="Times New Roman"/>
                        </a:rPr>
                        <a:t>0.39,10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1.00,11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045">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3</a:t>
                      </a:r>
                      <a:r>
                        <a:rPr lang="nl-NL" sz="1800" baseline="30000">
                          <a:latin typeface="Calibri"/>
                          <a:ea typeface="Calibri"/>
                          <a:cs typeface="Times New Roman"/>
                        </a:rPr>
                        <a:t>e</a:t>
                      </a:r>
                      <a:r>
                        <a:rPr lang="nl-NL" sz="1800">
                          <a:latin typeface="Calibri"/>
                          <a:ea typeface="Calibri"/>
                          <a:cs typeface="Times New Roman"/>
                        </a:rPr>
                        <a:t> test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0.48,56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0.41,68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0.55,61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8045">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Gemiddelde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0.47,15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a:latin typeface="Calibri"/>
                        <a:ea typeface="Calibri"/>
                        <a:cs typeface="Times New Roman"/>
                      </a:endParaRPr>
                    </a:p>
                    <a:p>
                      <a:pPr>
                        <a:lnSpc>
                          <a:spcPct val="115000"/>
                        </a:lnSpc>
                        <a:spcAft>
                          <a:spcPts val="0"/>
                        </a:spcAft>
                      </a:pPr>
                      <a:r>
                        <a:rPr lang="nl-NL" sz="1800">
                          <a:latin typeface="Calibri"/>
                          <a:ea typeface="Calibri"/>
                          <a:cs typeface="Times New Roman"/>
                        </a:rPr>
                        <a:t>0.40,00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800" dirty="0">
                        <a:latin typeface="Calibri"/>
                        <a:ea typeface="Calibri"/>
                        <a:cs typeface="Times New Roman"/>
                      </a:endParaRPr>
                    </a:p>
                    <a:p>
                      <a:pPr>
                        <a:lnSpc>
                          <a:spcPct val="115000"/>
                        </a:lnSpc>
                        <a:spcAft>
                          <a:spcPts val="0"/>
                        </a:spcAft>
                      </a:pPr>
                      <a:r>
                        <a:rPr lang="nl-NL" sz="1800" dirty="0">
                          <a:latin typeface="Calibri"/>
                          <a:ea typeface="Calibri"/>
                          <a:cs typeface="Times New Roman"/>
                        </a:rPr>
                        <a:t>0.57,87 seconden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Resultaten test </a:t>
            </a:r>
            <a:r>
              <a:rPr lang="nl-NL" b="1" dirty="0" err="1" smtClean="0"/>
              <a:t>erichsen</a:t>
            </a:r>
            <a:r>
              <a:rPr lang="nl-NL" b="1" dirty="0" smtClean="0"/>
              <a:t> </a:t>
            </a:r>
            <a:r>
              <a:rPr lang="nl-NL" b="1" dirty="0" err="1" smtClean="0"/>
              <a:t>visco-spatel</a:t>
            </a:r>
            <a:endParaRPr lang="nl-NL" dirty="0"/>
          </a:p>
        </p:txBody>
      </p:sp>
      <p:sp>
        <p:nvSpPr>
          <p:cNvPr id="3" name="Tijdelijke aanduiding voor inhoud 2"/>
          <p:cNvSpPr>
            <a:spLocks noGrp="1"/>
          </p:cNvSpPr>
          <p:nvPr>
            <p:ph idx="1"/>
          </p:nvPr>
        </p:nvSpPr>
        <p:spPr/>
        <p:txBody>
          <a:bodyPr/>
          <a:lstStyle/>
          <a:p>
            <a:r>
              <a:rPr lang="nl-NL" sz="2400" dirty="0"/>
              <a:t>De </a:t>
            </a:r>
            <a:r>
              <a:rPr lang="nl-NL" sz="2400" dirty="0" err="1"/>
              <a:t>halfglans</a:t>
            </a:r>
            <a:r>
              <a:rPr lang="nl-NL" sz="2400" dirty="0"/>
              <a:t> verf vloeit het snelst uit, namelijk in 40 seconden gemiddeld.</a:t>
            </a:r>
          </a:p>
          <a:p>
            <a:pPr>
              <a:buNone/>
            </a:pPr>
            <a:r>
              <a:rPr lang="nl-NL" sz="2400" dirty="0" smtClean="0"/>
              <a:t>   De </a:t>
            </a:r>
            <a:r>
              <a:rPr lang="nl-NL" sz="2400" dirty="0"/>
              <a:t>hoogglans verf vloeide beduidend langzamer dan de </a:t>
            </a:r>
            <a:r>
              <a:rPr lang="nl-NL" sz="2400" dirty="0" err="1"/>
              <a:t>halfglans</a:t>
            </a:r>
            <a:r>
              <a:rPr lang="nl-NL" sz="2400" dirty="0"/>
              <a:t>, namelijk in 47,15 seconden gemiddeld.</a:t>
            </a:r>
          </a:p>
          <a:p>
            <a:pPr>
              <a:buNone/>
            </a:pPr>
            <a:r>
              <a:rPr lang="nl-NL" sz="2400" dirty="0" smtClean="0"/>
              <a:t>   Met </a:t>
            </a:r>
            <a:r>
              <a:rPr lang="nl-NL" sz="2400" dirty="0"/>
              <a:t>bijna één minuut gemiddeld heeft de zijdeglanzende verf de hoogste viscositeit.</a:t>
            </a:r>
          </a:p>
          <a:p>
            <a:endParaRPr lang="nl-NL"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lvl="1" algn="ctr" rtl="0">
              <a:spcBef>
                <a:spcPct val="0"/>
              </a:spcBef>
            </a:pPr>
            <a:r>
              <a:rPr lang="nl-NL" sz="3600" b="1" dirty="0" smtClean="0">
                <a:solidFill>
                  <a:schemeClr val="bg2">
                    <a:lumMod val="25000"/>
                  </a:schemeClr>
                </a:solidFill>
                <a:latin typeface="+mj-lt"/>
              </a:rPr>
              <a:t>Resultaten vergelijking bestanddelen</a:t>
            </a:r>
            <a:endParaRPr lang="nl-NL" dirty="0">
              <a:solidFill>
                <a:schemeClr val="bg2">
                  <a:lumMod val="25000"/>
                </a:schemeClr>
              </a:solidFill>
              <a:latin typeface="+mj-lt"/>
            </a:endParaRPr>
          </a:p>
        </p:txBody>
      </p:sp>
      <p:sp>
        <p:nvSpPr>
          <p:cNvPr id="3" name="Tijdelijke aanduiding voor inhoud 2"/>
          <p:cNvSpPr>
            <a:spLocks noGrp="1"/>
          </p:cNvSpPr>
          <p:nvPr>
            <p:ph idx="1"/>
          </p:nvPr>
        </p:nvSpPr>
        <p:spPr>
          <a:xfrm>
            <a:off x="457200" y="2132856"/>
            <a:ext cx="8229600" cy="4441680"/>
          </a:xfrm>
        </p:spPr>
        <p:txBody>
          <a:bodyPr>
            <a:normAutofit fontScale="25000" lnSpcReduction="20000"/>
          </a:bodyPr>
          <a:lstStyle/>
          <a:p>
            <a:r>
              <a:rPr lang="nl-NL" sz="9600" dirty="0"/>
              <a:t>Bij de koolwaterstoffen, </a:t>
            </a:r>
            <a:r>
              <a:rPr lang="nl-NL" sz="9600" dirty="0" err="1"/>
              <a:t>alkanen</a:t>
            </a:r>
            <a:r>
              <a:rPr lang="nl-NL" sz="9600" dirty="0"/>
              <a:t> en </a:t>
            </a:r>
            <a:r>
              <a:rPr lang="nl-NL" sz="9600" dirty="0" err="1"/>
              <a:t>iso</a:t>
            </a:r>
            <a:r>
              <a:rPr lang="nl-NL" sz="9600" dirty="0"/>
              <a:t> </a:t>
            </a:r>
            <a:r>
              <a:rPr lang="nl-NL" sz="9600" dirty="0" err="1"/>
              <a:t>alkanen</a:t>
            </a:r>
            <a:r>
              <a:rPr lang="nl-NL" sz="9600" dirty="0"/>
              <a:t> in de verven is er een duidelijk verschil in percentage zichtbaar. </a:t>
            </a:r>
            <a:r>
              <a:rPr lang="nl-NL" sz="9600" dirty="0" smtClean="0"/>
              <a:t>De </a:t>
            </a:r>
            <a:r>
              <a:rPr lang="nl-NL" sz="9600" dirty="0" err="1"/>
              <a:t>Satin</a:t>
            </a:r>
            <a:r>
              <a:rPr lang="nl-NL" sz="9600" dirty="0"/>
              <a:t> heeft veruit het kleinste percentage van ≥5 - &lt;10. </a:t>
            </a:r>
          </a:p>
          <a:p>
            <a:r>
              <a:rPr lang="nl-NL" sz="9600" dirty="0"/>
              <a:t>Het percentage vetzuren, welke C6-19 vertakt zijn verschilt ook geruim. Hierbij is wederom </a:t>
            </a:r>
            <a:r>
              <a:rPr lang="nl-NL" sz="9600" dirty="0" smtClean="0"/>
              <a:t>de </a:t>
            </a:r>
            <a:r>
              <a:rPr lang="nl-NL" sz="9600" dirty="0" err="1" smtClean="0"/>
              <a:t>Satin</a:t>
            </a:r>
            <a:r>
              <a:rPr lang="nl-NL" sz="9600" dirty="0" smtClean="0"/>
              <a:t> met het kleinste percentage van </a:t>
            </a:r>
            <a:r>
              <a:rPr lang="nl-NL" sz="9600" dirty="0"/>
              <a:t>≥0.3. </a:t>
            </a:r>
          </a:p>
          <a:p>
            <a:r>
              <a:rPr lang="nl-NL" sz="9600" dirty="0"/>
              <a:t>Het oplosmiddel 1-methoxypropaan-2-ol verschilt ook in hoeveelheid per verfsoort. Hierbij is met een percentage van &lt;15 de </a:t>
            </a:r>
            <a:r>
              <a:rPr lang="nl-NL" sz="9600" dirty="0" err="1"/>
              <a:t>Semi</a:t>
            </a:r>
            <a:r>
              <a:rPr lang="nl-NL" sz="9600" dirty="0"/>
              <a:t> </a:t>
            </a:r>
            <a:r>
              <a:rPr lang="nl-NL" sz="9600" dirty="0" err="1"/>
              <a:t>Gloss</a:t>
            </a:r>
            <a:r>
              <a:rPr lang="nl-NL" sz="9600" dirty="0"/>
              <a:t> het hoogste. De </a:t>
            </a:r>
            <a:r>
              <a:rPr lang="nl-NL" sz="9600" dirty="0" err="1"/>
              <a:t>Satin</a:t>
            </a:r>
            <a:r>
              <a:rPr lang="nl-NL" sz="9600" dirty="0"/>
              <a:t> behaalt ≥5 - &lt;10 en de </a:t>
            </a:r>
            <a:r>
              <a:rPr lang="nl-NL" sz="9600" dirty="0" err="1"/>
              <a:t>Amarol</a:t>
            </a:r>
            <a:r>
              <a:rPr lang="nl-NL" sz="9600" dirty="0"/>
              <a:t> </a:t>
            </a:r>
            <a:r>
              <a:rPr lang="nl-NL" sz="9600" dirty="0" err="1"/>
              <a:t>Gloss</a:t>
            </a:r>
            <a:r>
              <a:rPr lang="nl-NL" sz="9600" dirty="0"/>
              <a:t> is met ≥1 - &lt;2 het minste.</a:t>
            </a:r>
          </a:p>
          <a:p>
            <a:r>
              <a:rPr lang="nl-NL" dirty="0"/>
              <a:t/>
            </a:r>
            <a:br>
              <a:rPr lang="nl-NL" dirty="0"/>
            </a:br>
            <a:r>
              <a:rPr lang="nl-NL" dirty="0"/>
              <a:t> </a:t>
            </a:r>
          </a:p>
          <a:p>
            <a:endParaRPr lang="nl-NL"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Conclusie </a:t>
            </a:r>
            <a:endParaRPr lang="nl-NL" dirty="0"/>
          </a:p>
        </p:txBody>
      </p:sp>
      <p:sp>
        <p:nvSpPr>
          <p:cNvPr id="3" name="Tijdelijke aanduiding voor inhoud 2"/>
          <p:cNvSpPr>
            <a:spLocks noGrp="1"/>
          </p:cNvSpPr>
          <p:nvPr>
            <p:ph idx="1"/>
          </p:nvPr>
        </p:nvSpPr>
        <p:spPr>
          <a:xfrm>
            <a:off x="457200" y="2060848"/>
            <a:ext cx="8229600" cy="4513688"/>
          </a:xfrm>
        </p:spPr>
        <p:txBody>
          <a:bodyPr>
            <a:normAutofit fontScale="25000" lnSpcReduction="20000"/>
          </a:bodyPr>
          <a:lstStyle/>
          <a:p>
            <a:r>
              <a:rPr lang="nl-NL" sz="9600" dirty="0" smtClean="0"/>
              <a:t>Om de onderzoeksvraag te beantwoorden: Nee, de glansgraad van een alkydhars gebonden verf heeft geen invloed op de vloeiing. De vraag rest nu echter, wat dan wel?</a:t>
            </a:r>
          </a:p>
          <a:p>
            <a:pPr>
              <a:buNone/>
            </a:pPr>
            <a:r>
              <a:rPr lang="nl-NL" sz="9600" dirty="0" smtClean="0"/>
              <a:t>    Aan de hand van de uitgevoerde testen en de bestudeerde literatuur is er geconcludeerd dat de samenstelling van de verf; de koolwaterstoffen, </a:t>
            </a:r>
            <a:r>
              <a:rPr lang="nl-NL" sz="9600" dirty="0" err="1" smtClean="0"/>
              <a:t>alkanen</a:t>
            </a:r>
            <a:r>
              <a:rPr lang="nl-NL" sz="9600" dirty="0" smtClean="0"/>
              <a:t>, </a:t>
            </a:r>
            <a:r>
              <a:rPr lang="nl-NL" sz="9600" dirty="0" err="1" smtClean="0"/>
              <a:t>iso</a:t>
            </a:r>
            <a:r>
              <a:rPr lang="nl-NL" sz="9600" dirty="0" smtClean="0"/>
              <a:t> </a:t>
            </a:r>
            <a:r>
              <a:rPr lang="nl-NL" sz="9600" dirty="0" err="1" smtClean="0"/>
              <a:t>alkanen</a:t>
            </a:r>
            <a:r>
              <a:rPr lang="nl-NL" sz="9600" dirty="0" smtClean="0"/>
              <a:t>, cyclische aromaten, oplosmiddelen en </a:t>
            </a:r>
            <a:r>
              <a:rPr lang="nl-NL" sz="9600" dirty="0" err="1" smtClean="0"/>
              <a:t>drogingsverbeteraars</a:t>
            </a:r>
            <a:r>
              <a:rPr lang="nl-NL" sz="9600" dirty="0" smtClean="0"/>
              <a:t> hiertoe invloed hebben. </a:t>
            </a:r>
          </a:p>
          <a:p>
            <a:r>
              <a:rPr lang="nl-NL" sz="9600" dirty="0" smtClean="0"/>
              <a:t>Als de uitgevoerde testen worden vergeleken met de bestanddelen van de drie verven kan hieruit een gelijkenis met bijbehorende conclusie worden getrokken. </a:t>
            </a:r>
          </a:p>
          <a:p>
            <a:r>
              <a:rPr lang="nl-NL" sz="9600" dirty="0" smtClean="0"/>
              <a:t>Geconcludeerd kan dus worden dat na het uitvoeren van dit onderzoek; De glansgraad van een verf op basis van alkydhars niet van invloed is op de vloeiing.</a:t>
            </a:r>
          </a:p>
          <a:p>
            <a:endParaRPr lang="nl-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Probleemstelling</a:t>
            </a:r>
            <a:endParaRPr lang="nl-NL" dirty="0"/>
          </a:p>
        </p:txBody>
      </p:sp>
      <p:sp>
        <p:nvSpPr>
          <p:cNvPr id="3" name="Tijdelijke aanduiding voor inhoud 2"/>
          <p:cNvSpPr>
            <a:spLocks noGrp="1"/>
          </p:cNvSpPr>
          <p:nvPr>
            <p:ph idx="1"/>
          </p:nvPr>
        </p:nvSpPr>
        <p:spPr/>
        <p:txBody>
          <a:bodyPr>
            <a:noAutofit/>
          </a:bodyPr>
          <a:lstStyle/>
          <a:p>
            <a:r>
              <a:rPr lang="nl-NL" sz="2000" dirty="0" smtClean="0"/>
              <a:t>Binnen de schildersbranche wordt er gewerkt met verf die verschillende glansgraden heeft. Maar waar zorgt deze glans voor? En wat doet dit precies met de verf?</a:t>
            </a:r>
            <a:endParaRPr lang="nl-NL" sz="2000" dirty="0"/>
          </a:p>
          <a:p>
            <a:pPr>
              <a:buNone/>
            </a:pPr>
            <a:r>
              <a:rPr lang="nl-NL" sz="2000" dirty="0" smtClean="0"/>
              <a:t>	Heeft het vloeien van de verf misschien invloed op de glansgraad? Er bestaan verschillende bindmiddelen en deze hebben een bepaalde invloed op de glans. Voor dit onderzoek is er gekozen voor één specifiek bindmiddel, namelijk alkydhars gebonden verf. </a:t>
            </a:r>
          </a:p>
        </p:txBody>
      </p:sp>
      <p:sp>
        <p:nvSpPr>
          <p:cNvPr id="15362" name="AutoShape 2" descr="data:image/jpeg;base64,/9j/4AAQSkZJRgABAQAAAQABAAD/2wCEAAkGBxMTEhUUExQVFRQXFRUVFBgVFRQUFBQUFBQWFhQUFBQYHCggGBwlHRQUITEhJSkrLi4uFx8zODMsNygtLisBCgoKDg0OGhAQGiwkHyQsLCwsLCwsLCwsLCwsLCwsLCwsLCwsLCwsLCwsLCwsLCwsLCwsLCwsLCwsLCwsLCwsLP/AABEIALEBHAMBIgACEQEDEQH/xAAcAAACAgMBAQAAAAAAAAAAAAAEBQMGAAECBwj/xABGEAABAwIDBQUFBgMFBgcAAAABAAIDBBESITEFQVFhcQYTIoGRMkKhscEUI1JictFT4fAzQ5KiwhUWY3OCowdEk5Syw/H/xAAaAQADAQEBAQAAAAAAAAAAAAAAAQIDBQQG/8QALxEAAgIBAwIFAwEJAAAAAAAAAAECEQMSITEEQRMiUWGRcbHw4QUUQlKBocHR8f/aAAwDAQACEQMRAD8AqEr343eJ3tO948SjNntc53tOt1KhrGjG4cz81yyUt0VMSLC04Dk4+pRdPU4ja59Sq5RB73WVk2ds/Cb71FFphxaRvPqVjawjUn1U08rWtzS+GRpuSle4yGvmIOLO3UpdVyCRvhcQepTSreG2afZKUbQYB7AyWiIYvfLI0ZOd6lTRwOkscbr/AKiixCHx2AzW4tn4Wggm6ZJJs+ne11i5x/6imr5r5XI8yl9O44szmmVfNFAAHN72ci7YrkNAOj5yPZb+XU/ON7L2oF7twHevk7qK9sbsRLj+GJgze7plxIXR21KBhgxQMORkccVS8cjpEOTc+JQMhc9/eTPxvta5yZG38LG6MA4BQ0s0k7+7pGF7/ekdkxg43OTRzKicvQF7k5k7sYnPLL+88lz3dAcyoqWslmcRTRSTHe5xOBvU3sPMqc7NpoTimf8Aa5t9yRTsPXWT4BQVnaBzxhxeAaMYAyMdGjJeGWZfwK/z5BzCH7Pl/wDMVoj/AOHBeRw5Ets0epXLKakb7lRMeMs5YP8ADH+6UPrnbgB8VA6Zx1J+Sz1ZH3r6E22WUbTjZ7NNTj9QfIfVzlp/aE7m07eIbDFY9bgqsWWw0b0qfeT+QosrtthxF4qU8u6a2/m2xW31FM/26Vo5wzTRn0LiFWC1YCeKPMuJMKLD/syBx+4rKinP4ZrvZ0xs3dWrmelrYwTZlVGNX07yXDqBmPNqSNncN/qi6Taj2G7SWni0kFWsuRe/3HuT0m2muNhIWu3skyPQHQ/1kmtPtSRl2h2R9qOS74ndWnQ8xY8EFPU09WLVLBj3TRgNlH626SeefNL6/ZdTSND2uFTTHR7bnD+V184zyOS9GOccj9H/AH/UakNn0rJT9yXRyfwXvJDv+RIfa/S7PmUvnxaEuBGRBJBBGoI3KOlrI5m8eIPtNTDvRJZlQ62Vo57X09ls9s3N3Y9RvuFvW+5S4BaMOc6wc71KdR3a32iT1KGoqRrTn7W9FSBKT7AkYwkjU+pXLwRvPqVvvFHJLks2/QujoTnifUrmZzrZE+pULc1M3IKAB45HX9o+pTKje6xzOvHkEsnZYo6gmGE9foFaYSRS6ma73ZZ4j81zEwlwRk0rQ9xw+8fmmOzYmSOvZeqzGhjTRtYwWGaLhJOiyaPLJZBCTopsugsMxCxUVLs8MvciyEmZIzJa7l1vE49EbgD7SkDjZp0Q9PE53hKZyUjMi0ZoTunNNyrT2ohrcjbA9m8KYucBnZbMLtUZdsUXfPAdngiYdJJdc/yNHid5DelYEE83cNbZodUvGKNpFxEw6TSDifdbv14JU5zYg573Ekkl7jm57jrnvK7kkw45ZXFz3EukcdSTu+lt2ih2Rsz7UTUVF20zDYNGRkduY3md53BZzmkrlsh8GqGgfVDvJSYaVptzeR7rB7zvgEdtDarY4+6ib3UQ0Y32nn8UrveKj2xtYuIAAAaMLGN9iNu5rR/V0nDSTc5rm5MjyPfZehHJgBebvOW4blncNGgUuFdWUahpEHdrMCnwrVkrLSIcK3gUiwosdERYuSxThY5FhQPhXJCJsuSxVqCgayabJ2zJAbg3BFnNObXN3hzTkQgXMUbmp8k0O9obBjqGmoovBI0YpIgblvF0f4m8tyXUFdjuyQWfvG53MKPZ9e+B4ewkEG6f7X2cysi+0wANlbnK1uVj+No4ceC9eHO29M/6P/YroEo6junBj84zkxx1YfwH8vyPIpsq/Qz940skHiGThx5hG7OqSwmJ5vbNh/E3cvROFr3LUhm9gQ4juuKmvaBkh6Sqxb15mjVBbIgMytyEKXDkoJRwUNsZvBiHJQUwtf8AV9AtkEBT0bcj1+gWsJbENA9Ts6leThltmfeHHmiaHY+H+zkB6/yVUqGAud+o/MrcJc32XEHkSkupfdC8p6KdnOw5i/TNC4yDYDRVak7WVMOpxt/N+6s+ze19PPZsgwO56eq0jliytPdBFzqUFI8k6BNp6HLFGcYOgSCZrwTkWnmtYqyJbB7AWhByuJKiFQ45ErDcKkQwqCmMjmsBtc6nQAZuceQAJPRB1dSJZMTb91GO7gB/ADcvP5nG7j1CIlkLYHW9qY903iIxYykdbsb5uSba8xawRs9p/hbb4lN+gkcUdG6tqBGDaFmb3brD2ifijtv7QDiIoRhijGFm6w3k/mOpTBtOKSkbE3+0lGJ5GuHcPM5+QSKQ7guX1GXXPSuF9yZMEZEpg1SNatlqwcho4BWiuyFzZSWkcLhykKxrE7GR4VllKWrMKLGRhi3hUoYt4ErERBi2GKXCug1FhYKWLRiRVs11gRqFYtfCidh7SdTSh49nR43Fp1yRDokNLArUr5JG3anZwYW1EHskY28272np8kBNaSMPZqBib/qam/Z6UyQvgOZZ95HzHvNCT0Te6mdF7rx3kX1H9cF1cGTXG+6EG08LZ2A5DceqJbQsjFgltMO7mLAbMeMTeRJzHrf1CcxRX6IyXwi40YTYKJouiJ2giwQt7LzOLTo1T2I53AKShnu05b/oFA/PJTUMRDT1+gWkSWB1vZ2RrnZbz80E/ZjxuK9hkga5Cv2ezeAuW5yM9zyGWgdvB9EvnoCNF7S/ZkZ90JHtPs0DmwKlmaGptHn2xu0U1M61yW7wdF6hsjalNtCLCbNkt0PkVQtrbBLdRZKKKlqIn4omyOsfca53yC9mDqPT4NbjNbl5rdhvhkz03Hcf5oSoicTorVsGvkqIsE8T2utq5jm39Qhhsp7ZQTYsa4OJLmi4BvhzOuVl7+d0ZVWxXdo/2uHdC0RD9Q8Uh83uf6BL+z1N9oqy4+yw4R11cfIXTY7LnwvOBjnuDnZyxjxOudcdtTvRnZLs/LHERePvCx1gHh33jzxbfcCPNTlk1BuPIqdCbb1Z3kriNL2HIDIJYArSzsJVk+LALnM3ebf5EBtXs5UU7gHMLgc2uY1zmn4XB5Fch45QjujOmKFiJFI/8LufhKz7M78J9CsdSLBwCs7pFtp1PHTKHkSKQvbTLv7Om0dIiGUSjxRiL7IVn2UqxNolK2h5I8RisrH2Y8FyYyNQrYKDkonUAO5PxGBWA1dYE7l2agaqDCE9dgLw1SBikdEW5EZrtoVOQiHAuXxIzu1sxqdZLA9mS91Mx+4OF/0nIrrtTT4HOc3WF4kbzjebkdNfRSPhR21m4u4J0lidE7mQMvk71XQ6HJ52vVfb/okxTtRnha9vukOB4tfYt+OBOIXZBw0IB9Ur2ZEX07GnXDJCf1RlzWfDu022HVxOgYyVpZhu0SMzthJA7xnpmF1JxtbMadHM0oG5CF5KYV1EYwHXa9h9l7Tdp/YoB8meQXknqTqRsqatEQaPNT0l7Hr9AhpzfQInZ7ThPX6BTHktnocb8/NSSBBQvvfqiWuXLswOSULtOubBGXuPIDeSdwRTmrz/ALZVpkn7sWLYgBa9rvdmfTJXjhqlReOGqRK/tXNI8YGMA0zAJ1tvTam7UsfNJFOHBjMLWlhLQDbxEgWvmoeyOw2Ns+ou1zv7JpcBzxOGutskbtPs62KF0gaJHgvebHLM5G2psurDG4x2N5OF1Qs7VbPljaZoJMbPaIOfhPvAnXmFTTtGovu9G/sn9FtHFG6OQ+Fw8Od8J5KOl7JzPjD2i7TvG7qmpKuDeO/LEke2ahpBD8wbi4aR6EWKtFJViqiJimNNWMF+7Di2Ge3vRbo3chlfdmhG9kpN5XG0+yjmRl4c27fFa9r21CPERfhlr7CdvnvcKeqILz4WSWsSR7snPn6r0B9UND8V4dDseMjH3rWlrrXvrk1zHjnZzb8wVdtnbeD42nFicPA8gnNzcr5cdVpCak2jydRh0pSRZ6vI+FxF9N4Qc09vae2/UC/UFKJttam5y3fzSWo20xz7uscsri9vPcuT1eJQntwzzqy2vqSNSPXX4KIzg6hp8r/RUxu1bHwutxAfYHq21lIzbY35cwXOz6NYvC4t8FFqe2MnOIeVwfgtGjafZuOuirZ2udQ4W5iYD/4rbdukZ4gejzb0c1GmXoDQ/EFl22JLtnbaY84CTiJyuQdehTR19AMuadGZw9o8kO88BdGdxfVStjA3IoBQaV5UEmybm7vEeefwVg7pcOgRpGVSo2ZZD/ZLK3SwIN9GhpiK+ICtGNPH0qDlp1k3QCwxLNsm0EB/DJ/9gB+DkU6NC9pG2pY+pP8A3YwvZ0ErzoS5B9mDD3n5aou8nxxO/wBJW9kREd43XDK5voAt0Yu2Y8Zo/hEb/RXLsZsWORtW5/tfa5QDciwDIzmPMr6DJHVGhxdO/wA7CWKImN7OPiA5jVJq6JwIO5NGVlpHtIs+NwJt7L2HRw5EfNbqRnbUDTpqPgs5wuFPlbDjKpfUSAlNqKHw+f0ChmiCIpJLA9foFhDFT3NJTLKJWNPtbyuv9pRjevKKntM7E79R+aEk7Sv4rNYILsa6I+h687bLP6sgnbVhuThYCcybC55kryaTbzz7xQ79su4lWopcIpJI9cre01O0B0niAIsBrdRbV7XDuvCBCXizS82Y4aWJtkV43U15dqVLX7Te+BkTnEhpxC5v7XLotISqyJpOhvFWizhcYmu93Npz3FGU/aqSPEGufgOYAcWgE6qnwS2uj6HaMkeIMtmBcloJ+KzrsbwlTsdS9o5HaX/xOK4O1Zngixt0KUyVUx1cfKw+Sixu3uPqlpRt4jGJc4MBBtcXNzlh9kWR3Z+vIbICdSDxGiSbSsJMF/YZGD+rBcj1KM2e3C3Lfb6n5EIi63MsruNFidtC+9L2VmRDs+dyCh2vQrllm81WeRpDBlVciwA8uG+5XZmJ3k+agpG5E+Q+v9c1Oxi8zSQmzAVNHf8AqxWo4zw+qJjgO4KG0S2MOz1zPH+obhxXomBVPsjs0h3eHQfFxFsuit91g3bEcWW2rMY8uazvQOPkLn0QB3ZbwLjvlgkTtAbMJK4MFlI2QrTinsFAs0aBmiTRwQ0rFlNWKhPJCk/a/JsTOUY6GSTvPk1WjuLkDibKjdqawPmuNMT3j9EY7uL44/Rev9l428rl6L7i7B2wGYmtv/eVR9Gsgb8y70SgdppWCZjXAB8sjj1cbXxa6AJ7sv7qKNx/uqd853eKQOkZ53lib5LzOQl3s3Idy8j8QV3pt1sOKXct3Z7at3uc6KWcmOJrRE5jcOHEPG5+gtbTirHBG9xc6QBt7YWA4sDWgAAu3lIux+znRtxOBBIGuuX9BWMy5rFzY9IJWjOy3QxktOe/6Bac4EkomicMJ6/QJJg0ebHs1Wve7DTyWLnWJAA1PEo6H/w+2g7WNrf1PH0XrFdtpjSQM80TQ7QDly31cr7FeIzy+D/wwqD7c0begc79kH2i7BupWNf3pkaTZ1m2wndv0XtRYDohK6jbIx0bxdrhYj+t6S6iadsFN3ufPNRQAEEEkbxv6ISeS5V57TdlpadxOFz4tz2i9hweBoeeio80OFxHNe+M1JWjbblGNAUsMrrE8T/IIc3OTQeoClh2fK/JrXHp/JXVchqJDNxd8VuCVmK5NwMz+y7j2BLiDS2xOgINz0BsmJ7OujDS7Qmw0tcW1A6hGi1sPxaFscuJxc7Nzjf1TZhtYf1cpz2X7KsqLu72xF8g27svPJX3ZOwaeADCwF4HtuF3E8c9PJePN1EYOu5Esq7HnMOyah9g2KS284XAdNE3Z2YqH/3JHNzmNHzv8F6QwAqeJma8jzykYttlCg7GyiwLmAAczmRmdM8yi2dkCNZmn9Lf5q6SMQsdABctsN9r29LrKUp3sIp9RslsWpLvgooahjXDwAjfrdWfaVJdqVU+xsRuVhq7SFRYKGpa5owiw4cESSgqGmwCyMAVxexSOg1YGLtoW1dAcYVoKaNt1juadDOGuzU7nMAz1Q7uSDfC7FdxJbw/mk5uPCsQYBfRcPYpoXMIs24PNbLNyXI6E+1pu7ic4e277uMcXvy+R+IXnLYhPUBgPhLhHi/4UWckg62e/wA1Ye2O2MR+7OTS6KH80jh97L0a05cy07kr7N0vhLwM3/dRfoBGN9913WbfgHrvdHh8OG/L5JlsG7fqvuiLWNRJa3CGIh7h0Lu7A/QjaBrY4WhoAFt3NVbateJKlobmxv3cfNjL4n8sT7u81YWy+FrRwWuR7lJbBbXm3VcPFgd66uSEOZNxUWMHF0xoLBvn9AoyQiKXQ24/QKUDHLdmMzvmblDTbMc3NhRbZ8yDxRcbrriUZi2lr3xmz07inDxkhaimDhmELRxOjdyRbQxkWpHtDshRzPMkkILjqbkX6gFWaFzSjYu5IsdVvig3w6HwVOl7O0sfsQRD/oBPqUVLGGtNgBluACY1MQGiUbRl8JG8rKVt0wq2UXtTTHC2Qah5HrmPkuomtnisbAO3/glGhPAZnyceCm7QS3Hdbz8xmkWz64wuJdnG7KQDUDc9vMfHzXf6eXkoeaG+xHs+tfS1GIggh2GRpy8QNiD1t6jkvYKHabZ4g4HE0ga5kHe08CF5ntijEzS5tnSNZc4c+/gAu2RnFzQPNo/KbxditvmCQxnMm1s8ntH+ofuvL1uG4uS5/wAfoQn3PS3wub4vd+qYUOQxOaSPkPooKTaLXNxMDXt5525EJVtozPBDTYb87X5LjXGG6HwPjXRaNtnqToPihqyeM5MGO28jfyVIp6KUOyBb1OSsFEyVo9oHqFM8ze2wJ2GOJOq0Gv8AdIAv4ssyOAO5TRG+tr8tFO1oUJDo4jYpMClazK6ie5aJUMxcFy5c9c3TsRt7ScwbEafspIJM/FkuGrMII4Je4EzrXyWFq4iDdAc96mRYyF9ODyKS9pNrd20wteBIW3kdr3MXvOd+Y3AA1zA1IRG39uCH7uOzpyL52wxDe+QnIWGefDNeX7RrjKe7ZieHPu4546mXdrnhFza/Mm27odH0m+uSHwbuaiUBt2tw4WbzHAD4nn8ziT1LuaabVrBGwRs8LnNwNH8OEDC53Ui7Rxu88FC0spYyXHE91sWH33e7Gz8o49TwCrtZVOLiXG8jyC62gGjWN4ADK3Bdh+VV3M1u7CNntu/FbIezyAyHw+atbJAACq3Sstb4q00IbazhuWMy0wiN9woc73uo5XG5A0UeLO25ZtDsLhlB1RVO0WOe/wCgS5xw5qKmmcb2PvfQIjYF4mhBJ6rgS4UXjbc5rRYw8FxWjM4ZNdS2XcULeKyQDcigBZ6oxi9rrTK8Oz0W5oS4WCUVNHKMtyhtjHsdUDldLdsENBcdAEtNDI3PFnwVc7dbdLGCIG7jqt+mi5SujXHHuJ5NpY6gvJybkPNYRe9v6BVfppbWB6lWW4OEjQhd3HGlRE5W7I6So7uwxFrA7Ex4uXU8l73yzLCdQMxqM7h0m06DvbyRtwzMs98bLZ28QqKYjIj3i0dW3FwF+05O7BOt9RuPVBbO2thAGZYDdpafvIXXvdh4XztpvyOaJImu6HWze1s0Z1YCdDbwP6m/hPwVzpO0LZmgNyePaaT4r8W8QvPq2Ns3iGHE7Vzco5Cd5HuO47jrlqVokfEbEEtG4+03oeC8GXo8c1SVMapnstK2R+YYbfiPhZ5OOvldHDLU+mi822L20laA0u71oywuNngcAf66K10PaGnmIxPwn8D/AA5rl5eknj4VhpaLBHJvU7ZUB399LW3W0UjZF5lLcLDS6604qJpXd1pYzRWBYsRYiRhXT2oapmbGLyObGOLyG+l8z5JNJ2lZmKeN0zhq43jibzJOdvTqtYYpz4Q0rH1g27rhoGbi4gNA5k6Kv7X7V3DhTkBoyfO64a3/AJYtcnhlfeBkqztnbGI/fyd84ezDF4YmH8xH06hyWNpZqqznkMhBIBOUTc8wxo/tHcQ3fqRe66PT9Gou3ux8ENXWumPdxB5a85/xahwzufwtGutha5JtdHRRx0sZe8gvIw3bna/91CN/N2/kNeKvaENK0sjBc9wzvbvJOGMjJjPyj/MfEqzW7QJdjlN3e60aNHBo3DmuovL9SHuE1+0XOON+ufdsvdrAdfPIXO/JC0TS44jx/wD0oKEOkcSfP9gnDG5WCKCw6nf4grFTy5W3qsU+oT2klzIWckMYA21UZAtktSSbkJVVQAWRVHNTIc7+SN2bBZnU3+ASymJebnQJ3RtyPX6BNBIHnlqsRsHan5oqjdUnW4V9OzowCcbb8MkBKW7lxskHHlGewliM43ldtrXNPjumLZwoqmJrwsWBBUSSgYozcLuk2lI7J7UNSSvhdhObTopdvbZip2d4+wPut33VY8cskqRpGIL2j2s2njLnHxEeELxraFc6V7pHcclP2g25JVSFzj4dw3AIGnZiPTRdzBhUEVKVbIIouLt6tFAfCLnTRI6eL3SM9yMppCy7Tv0XqTMmjW2pL5eqrzWFhLgcj/Vim9ZcoVreKGI1TVe9pwu3t3HyTCOua+zXix3fXD+yRVFNbNvpv8lA2vIycMQ+P81k4l7dywyUQObTnxGR8xofgoy6Vmoxjdv9L5+iX01bf2HeRz/n9Exh2m5uo9D8xv6IqL2YbrgO2ftrAcpJYj+U4h/hcRb1KstF2ok3VMD+UjHMPm4tA+KQw7WpnWEkcTuZa+B/kIjh83AoptHQP/is/TJBN6CzD8VEumjLsn+e49XqWmDtVLvFKelTGPhjRH+9cv8ADpvOpjH+pVKHs/SuNmzy57jTG/8AlmddF/7nx/xZv/azn/WFn+4w/lC1+WPZO1svGkZz7wSW8myEn0Sus7WHPFWHpTxlvrcMPxKA/wBiUbP7SaU8u4bH8Xzn5Lh9Vs2HcXn88wt/hgY0/wCZXHpYx4SXwGpEMm2W3uyFz3fjneXZ8QMvQ4kb/s+smaDM7uYtRi+5j6sZbE7/AKGlCv7Zxxk/Zo8O4OijER/9d+KQ+ZSeq7Q1ElzcMvqRd0h5l7jkei00RXL+B22WY09LTNxOIf8AmlGCO+7BCLuk365He1J9rdpHym0dwLWxvADrDQRxjJjeHDgFVqitY0kucXv354neZ3JfU7Rc/L2RwG/qVavtsQ/cY1W0GsuG+J51JN8+JO8oOma6R1yepPyCipqMnN2Q4bz+yZxi1gMgrSIbD4GhosNyIiQ8bkQxJgENOYKZUUxxXSh8ts1PRVWZBUSWxS5HlRW5WHmg8Ae4C+SiDi45aI1kQA0yWOxqSZCwCabON2+f0CUWI00TOjmAb5/QKRM1JJUtccza5+aOo9oSe8EU6TM6an5rhxA1sB6LiNtvZCUb7HM1cToFPRVT+HnuCT7R7RU0A8TwTwCpW3O3j5LtjIY3kc1vi6Oc95bGiglyXrtB2thpwbEPl4cF5ZtjbEtS8ue79gOASuapvm51z1uVHFMCcyAF1cWFQVImU+yCWgnp806oaUgDLNDUlJcp7RMwarazOgkU1mg70vrc7OvyTljxhve90h2my1yNEJ7gRudcIa2a1HLque95hWyTiSTNA1EYdfjxCkmkGeY9VEJBxHqigsAkpnDTPpr6Ltlc9uV79c/5olkg3keq7kY128Hrr6oaCzGbVHvN9Df4FStrYjy8iPkhH0Tdxt5gqF9IR7zfO4U6UVqY2bUx/j/zuH1XRqmfxP8AuH90k+zO3WPRwWnU7uA9W/uloQ9bGz54vxA+ZKi+3RDQejbfNLRAeLf8Tf3WxBxc35p6SdQZJtY+631N/ghZat7si49BkPQaruOBm91/MAIyEMabC1/j+6pIVgMdI48hz/ZG00IbpmeJ18huU0pGWYXIcNxViZPiXbDdQ671KyRAgyA2RLHbkGx44hS97Yai6QySVy6oXk66XQtTLla+ZTOhis0BRNlxQ0owNEbIdyApeKJBJOeQWEi0dmU6JlRMFjlv+gSsJhQygNPX6BJIGy8jU+aBr9FixY4iuxXJtVGsWL2IyZyVsLFiokYUyJfotrEhm4/ZUFTotrEMEBNWisWJiOHLSxYgDS6WLEAbWLFiAMWFYsQByVpqxYgDS7GqxYmBjlsLFiBHTVixYgDpq2sWIA07UIyFYsUyKRM1SlaWKRnQ0UlPp5rFi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nl-NL"/>
          </a:p>
        </p:txBody>
      </p:sp>
      <p:sp>
        <p:nvSpPr>
          <p:cNvPr id="15364" name="AutoShape 4" descr="data:image/jpeg;base64,/9j/4AAQSkZJRgABAQAAAQABAAD/2wCEAAkGBxMTEhUUExQVFRQXFRUVFBgVFRQUFBQUFBQWFhQUFBQYHCggGBwlHRQUITEhJSkrLi4uFx8zODMsNygtLisBCgoKDg0OGhAQGiwkHyQsLCwsLCwsLCwsLCwsLCwsLCwsLCwsLCwsLCwsLCwsLCwsLCwsLCwsLCwsLCwsLCwsLP/AABEIALEBHAMBIgACEQEDEQH/xAAcAAACAgMBAQAAAAAAAAAAAAAEBQMGAAECBwj/xABGEAABAwIDBQUFBgMFBgcAAAABAAIDBBESITEFQVFhcQYTIoGRMkKhscEUI1JictFT4fAzQ5KiwhUWY3OCowdEk5Syw/H/xAAaAQADAQEBAQAAAAAAAAAAAAAAAQIDBQQG/8QALxEAAgIBAwIFAwEJAAAAAAAAAAECEQMSITEEQRMiUWGRcbHw4QUUQlKBocHR8f/aAAwDAQACEQMRAD8AqEr343eJ3tO948SjNntc53tOt1KhrGjG4cz81yyUt0VMSLC04Dk4+pRdPU4ja59Sq5RB73WVk2ds/Cb71FFphxaRvPqVjawjUn1U08rWtzS+GRpuSle4yGvmIOLO3UpdVyCRvhcQepTSreG2afZKUbQYB7AyWiIYvfLI0ZOd6lTRwOkscbr/AKiixCHx2AzW4tn4Wggm6ZJJs+ne11i5x/6imr5r5XI8yl9O44szmmVfNFAAHN72ci7YrkNAOj5yPZb+XU/ON7L2oF7twHevk7qK9sbsRLj+GJgze7plxIXR21KBhgxQMORkccVS8cjpEOTc+JQMhc9/eTPxvta5yZG38LG6MA4BQ0s0k7+7pGF7/ekdkxg43OTRzKicvQF7k5k7sYnPLL+88lz3dAcyoqWslmcRTRSTHe5xOBvU3sPMqc7NpoTimf8Aa5t9yRTsPXWT4BQVnaBzxhxeAaMYAyMdGjJeGWZfwK/z5BzCH7Pl/wDMVoj/AOHBeRw5Ets0epXLKakb7lRMeMs5YP8ADH+6UPrnbgB8VA6Zx1J+Sz1ZH3r6E22WUbTjZ7NNTj9QfIfVzlp/aE7m07eIbDFY9bgqsWWw0b0qfeT+QosrtthxF4qU8u6a2/m2xW31FM/26Vo5wzTRn0LiFWC1YCeKPMuJMKLD/syBx+4rKinP4ZrvZ0xs3dWrmelrYwTZlVGNX07yXDqBmPNqSNncN/qi6Taj2G7SWni0kFWsuRe/3HuT0m2muNhIWu3skyPQHQ/1kmtPtSRl2h2R9qOS74ndWnQ8xY8EFPU09WLVLBj3TRgNlH626SeefNL6/ZdTSND2uFTTHR7bnD+V184zyOS9GOccj9H/AH/UakNn0rJT9yXRyfwXvJDv+RIfa/S7PmUvnxaEuBGRBJBBGoI3KOlrI5m8eIPtNTDvRJZlQ62Vo57X09ls9s3N3Y9RvuFvW+5S4BaMOc6wc71KdR3a32iT1KGoqRrTn7W9FSBKT7AkYwkjU+pXLwRvPqVvvFHJLks2/QujoTnifUrmZzrZE+pULc1M3IKAB45HX9o+pTKje6xzOvHkEsnZYo6gmGE9foFaYSRS6ma73ZZ4j81zEwlwRk0rQ9xw+8fmmOzYmSOvZeqzGhjTRtYwWGaLhJOiyaPLJZBCTopsugsMxCxUVLs8MvciyEmZIzJa7l1vE49EbgD7SkDjZp0Q9PE53hKZyUjMi0ZoTunNNyrT2ohrcjbA9m8KYucBnZbMLtUZdsUXfPAdngiYdJJdc/yNHid5DelYEE83cNbZodUvGKNpFxEw6TSDifdbv14JU5zYg573Ekkl7jm57jrnvK7kkw45ZXFz3EukcdSTu+lt2ih2Rsz7UTUVF20zDYNGRkduY3md53BZzmkrlsh8GqGgfVDvJSYaVptzeR7rB7zvgEdtDarY4+6ib3UQ0Y32nn8UrveKj2xtYuIAAAaMLGN9iNu5rR/V0nDSTc5rm5MjyPfZehHJgBebvOW4blncNGgUuFdWUahpEHdrMCnwrVkrLSIcK3gUiwosdERYuSxThY5FhQPhXJCJsuSxVqCgayabJ2zJAbg3BFnNObXN3hzTkQgXMUbmp8k0O9obBjqGmoovBI0YpIgblvF0f4m8tyXUFdjuyQWfvG53MKPZ9e+B4ewkEG6f7X2cysi+0wANlbnK1uVj+No4ceC9eHO29M/6P/YroEo6junBj84zkxx1YfwH8vyPIpsq/Qz940skHiGThx5hG7OqSwmJ5vbNh/E3cvROFr3LUhm9gQ4juuKmvaBkh6Sqxb15mjVBbIgMytyEKXDkoJRwUNsZvBiHJQUwtf8AV9AtkEBT0bcj1+gWsJbENA9Ts6leThltmfeHHmiaHY+H+zkB6/yVUqGAud+o/MrcJc32XEHkSkupfdC8p6KdnOw5i/TNC4yDYDRVak7WVMOpxt/N+6s+ze19PPZsgwO56eq0jliytPdBFzqUFI8k6BNp6HLFGcYOgSCZrwTkWnmtYqyJbB7AWhByuJKiFQ45ErDcKkQwqCmMjmsBtc6nQAZuceQAJPRB1dSJZMTb91GO7gB/ADcvP5nG7j1CIlkLYHW9qY903iIxYykdbsb5uSba8xawRs9p/hbb4lN+gkcUdG6tqBGDaFmb3brD2ifijtv7QDiIoRhijGFm6w3k/mOpTBtOKSkbE3+0lGJ5GuHcPM5+QSKQ7guX1GXXPSuF9yZMEZEpg1SNatlqwcho4BWiuyFzZSWkcLhykKxrE7GR4VllKWrMKLGRhi3hUoYt4ErERBi2GKXCug1FhYKWLRiRVs11gRqFYtfCidh7SdTSh49nR43Fp1yRDokNLArUr5JG3anZwYW1EHskY28272np8kBNaSMPZqBib/qam/Z6UyQvgOZZ95HzHvNCT0Te6mdF7rx3kX1H9cF1cGTXG+6EG08LZ2A5DceqJbQsjFgltMO7mLAbMeMTeRJzHrf1CcxRX6IyXwi40YTYKJouiJ2giwQt7LzOLTo1T2I53AKShnu05b/oFA/PJTUMRDT1+gWkSWB1vZ2RrnZbz80E/ZjxuK9hkga5Cv2ezeAuW5yM9zyGWgdvB9EvnoCNF7S/ZkZ90JHtPs0DmwKlmaGptHn2xu0U1M61yW7wdF6hsjalNtCLCbNkt0PkVQtrbBLdRZKKKlqIn4omyOsfca53yC9mDqPT4NbjNbl5rdhvhkz03Hcf5oSoicTorVsGvkqIsE8T2utq5jm39Qhhsp7ZQTYsa4OJLmi4BvhzOuVl7+d0ZVWxXdo/2uHdC0RD9Q8Uh83uf6BL+z1N9oqy4+yw4R11cfIXTY7LnwvOBjnuDnZyxjxOudcdtTvRnZLs/LHERePvCx1gHh33jzxbfcCPNTlk1BuPIqdCbb1Z3kriNL2HIDIJYArSzsJVk+LALnM3ebf5EBtXs5UU7gHMLgc2uY1zmn4XB5Fch45QjujOmKFiJFI/8LufhKz7M78J9CsdSLBwCs7pFtp1PHTKHkSKQvbTLv7Om0dIiGUSjxRiL7IVn2UqxNolK2h5I8RisrH2Y8FyYyNQrYKDkonUAO5PxGBWA1dYE7l2agaqDCE9dgLw1SBikdEW5EZrtoVOQiHAuXxIzu1sxqdZLA9mS91Mx+4OF/0nIrrtTT4HOc3WF4kbzjebkdNfRSPhR21m4u4J0lidE7mQMvk71XQ6HJ52vVfb/okxTtRnha9vukOB4tfYt+OBOIXZBw0IB9Ur2ZEX07GnXDJCf1RlzWfDu022HVxOgYyVpZhu0SMzthJA7xnpmF1JxtbMadHM0oG5CF5KYV1EYwHXa9h9l7Tdp/YoB8meQXknqTqRsqatEQaPNT0l7Hr9AhpzfQInZ7ThPX6BTHktnocb8/NSSBBQvvfqiWuXLswOSULtOubBGXuPIDeSdwRTmrz/ALZVpkn7sWLYgBa9rvdmfTJXjhqlReOGqRK/tXNI8YGMA0zAJ1tvTam7UsfNJFOHBjMLWlhLQDbxEgWvmoeyOw2Ns+ou1zv7JpcBzxOGutskbtPs62KF0gaJHgvebHLM5G2psurDG4x2N5OF1Qs7VbPljaZoJMbPaIOfhPvAnXmFTTtGovu9G/sn9FtHFG6OQ+Fw8Od8J5KOl7JzPjD2i7TvG7qmpKuDeO/LEke2ahpBD8wbi4aR6EWKtFJViqiJimNNWMF+7Di2Ge3vRbo3chlfdmhG9kpN5XG0+yjmRl4c27fFa9r21CPERfhlr7CdvnvcKeqILz4WSWsSR7snPn6r0B9UND8V4dDseMjH3rWlrrXvrk1zHjnZzb8wVdtnbeD42nFicPA8gnNzcr5cdVpCak2jydRh0pSRZ6vI+FxF9N4Qc09vae2/UC/UFKJttam5y3fzSWo20xz7uscsri9vPcuT1eJQntwzzqy2vqSNSPXX4KIzg6hp8r/RUxu1bHwutxAfYHq21lIzbY35cwXOz6NYvC4t8FFqe2MnOIeVwfgtGjafZuOuirZ2udQ4W5iYD/4rbdukZ4gejzb0c1GmXoDQ/EFl22JLtnbaY84CTiJyuQdehTR19AMuadGZw9o8kO88BdGdxfVStjA3IoBQaV5UEmybm7vEeefwVg7pcOgRpGVSo2ZZD/ZLK3SwIN9GhpiK+ICtGNPH0qDlp1k3QCwxLNsm0EB/DJ/9gB+DkU6NC9pG2pY+pP8A3YwvZ0ErzoS5B9mDD3n5aou8nxxO/wBJW9kREd43XDK5voAt0Yu2Y8Zo/hEb/RXLsZsWORtW5/tfa5QDciwDIzmPMr6DJHVGhxdO/wA7CWKImN7OPiA5jVJq6JwIO5NGVlpHtIs+NwJt7L2HRw5EfNbqRnbUDTpqPgs5wuFPlbDjKpfUSAlNqKHw+f0ChmiCIpJLA9foFhDFT3NJTLKJWNPtbyuv9pRjevKKntM7E79R+aEk7Sv4rNYILsa6I+h687bLP6sgnbVhuThYCcybC55kryaTbzz7xQ79su4lWopcIpJI9cre01O0B0niAIsBrdRbV7XDuvCBCXizS82Y4aWJtkV43U15dqVLX7Te+BkTnEhpxC5v7XLotISqyJpOhvFWizhcYmu93Npz3FGU/aqSPEGufgOYAcWgE6qnwS2uj6HaMkeIMtmBcloJ+KzrsbwlTsdS9o5HaX/xOK4O1Zngixt0KUyVUx1cfKw+Sixu3uPqlpRt4jGJc4MBBtcXNzlh9kWR3Z+vIbICdSDxGiSbSsJMF/YZGD+rBcj1KM2e3C3Lfb6n5EIi63MsruNFidtC+9L2VmRDs+dyCh2vQrllm81WeRpDBlVciwA8uG+5XZmJ3k+agpG5E+Q+v9c1Oxi8zSQmzAVNHf8AqxWo4zw+qJjgO4KG0S2MOz1zPH+obhxXomBVPsjs0h3eHQfFxFsuit91g3bEcWW2rMY8uazvQOPkLn0QB3ZbwLjvlgkTtAbMJK4MFlI2QrTinsFAs0aBmiTRwQ0rFlNWKhPJCk/a/JsTOUY6GSTvPk1WjuLkDibKjdqawPmuNMT3j9EY7uL44/Rev9l428rl6L7i7B2wGYmtv/eVR9Gsgb8y70SgdppWCZjXAB8sjj1cbXxa6AJ7sv7qKNx/uqd853eKQOkZ53lib5LzOQl3s3Idy8j8QV3pt1sOKXct3Z7at3uc6KWcmOJrRE5jcOHEPG5+gtbTirHBG9xc6QBt7YWA4sDWgAAu3lIux+znRtxOBBIGuuX9BWMy5rFzY9IJWjOy3QxktOe/6Bac4EkomicMJ6/QJJg0ebHs1Wve7DTyWLnWJAA1PEo6H/w+2g7WNrf1PH0XrFdtpjSQM80TQ7QDly31cr7FeIzy+D/wwqD7c0begc79kH2i7BupWNf3pkaTZ1m2wndv0XtRYDohK6jbIx0bxdrhYj+t6S6iadsFN3ufPNRQAEEEkbxv6ISeS5V57TdlpadxOFz4tz2i9hweBoeeio80OFxHNe+M1JWjbblGNAUsMrrE8T/IIc3OTQeoClh2fK/JrXHp/JXVchqJDNxd8VuCVmK5NwMz+y7j2BLiDS2xOgINz0BsmJ7OujDS7Qmw0tcW1A6hGi1sPxaFscuJxc7Nzjf1TZhtYf1cpz2X7KsqLu72xF8g27svPJX3ZOwaeADCwF4HtuF3E8c9PJePN1EYOu5Esq7HnMOyah9g2KS284XAdNE3Z2YqH/3JHNzmNHzv8F6QwAqeJma8jzykYttlCg7GyiwLmAAczmRmdM8yi2dkCNZmn9Lf5q6SMQsdABctsN9r29LrKUp3sIp9RslsWpLvgooahjXDwAjfrdWfaVJdqVU+xsRuVhq7SFRYKGpa5owiw4cESSgqGmwCyMAVxexSOg1YGLtoW1dAcYVoKaNt1juadDOGuzU7nMAz1Q7uSDfC7FdxJbw/mk5uPCsQYBfRcPYpoXMIs24PNbLNyXI6E+1pu7ic4e277uMcXvy+R+IXnLYhPUBgPhLhHi/4UWckg62e/wA1Ye2O2MR+7OTS6KH80jh97L0a05cy07kr7N0vhLwM3/dRfoBGN9913WbfgHrvdHh8OG/L5JlsG7fqvuiLWNRJa3CGIh7h0Lu7A/QjaBrY4WhoAFt3NVbateJKlobmxv3cfNjL4n8sT7u81YWy+FrRwWuR7lJbBbXm3VcPFgd66uSEOZNxUWMHF0xoLBvn9AoyQiKXQ24/QKUDHLdmMzvmblDTbMc3NhRbZ8yDxRcbrriUZi2lr3xmz07inDxkhaimDhmELRxOjdyRbQxkWpHtDshRzPMkkILjqbkX6gFWaFzSjYu5IsdVvig3w6HwVOl7O0sfsQRD/oBPqUVLGGtNgBluACY1MQGiUbRl8JG8rKVt0wq2UXtTTHC2Qah5HrmPkuomtnisbAO3/glGhPAZnyceCm7QS3Hdbz8xmkWz64wuJdnG7KQDUDc9vMfHzXf6eXkoeaG+xHs+tfS1GIggh2GRpy8QNiD1t6jkvYKHabZ4g4HE0ga5kHe08CF5ntijEzS5tnSNZc4c+/gAu2RnFzQPNo/KbxditvmCQxnMm1s8ntH+ofuvL1uG4uS5/wAfoQn3PS3wub4vd+qYUOQxOaSPkPooKTaLXNxMDXt5525EJVtozPBDTYb87X5LjXGG6HwPjXRaNtnqToPihqyeM5MGO28jfyVIp6KUOyBb1OSsFEyVo9oHqFM8ze2wJ2GOJOq0Gv8AdIAv4ssyOAO5TRG+tr8tFO1oUJDo4jYpMClazK6ie5aJUMxcFy5c9c3TsRt7ScwbEafspIJM/FkuGrMII4Je4EzrXyWFq4iDdAc96mRYyF9ODyKS9pNrd20wteBIW3kdr3MXvOd+Y3AA1zA1IRG39uCH7uOzpyL52wxDe+QnIWGefDNeX7RrjKe7ZieHPu4546mXdrnhFza/Mm27odH0m+uSHwbuaiUBt2tw4WbzHAD4nn8ziT1LuaabVrBGwRs8LnNwNH8OEDC53Ui7Rxu88FC0spYyXHE91sWH33e7Gz8o49TwCrtZVOLiXG8jyC62gGjWN4ADK3Bdh+VV3M1u7CNntu/FbIezyAyHw+atbJAACq3Sstb4q00IbazhuWMy0wiN9woc73uo5XG5A0UeLO25ZtDsLhlB1RVO0WOe/wCgS5xw5qKmmcb2PvfQIjYF4mhBJ6rgS4UXjbc5rRYw8FxWjM4ZNdS2XcULeKyQDcigBZ6oxi9rrTK8Oz0W5oS4WCUVNHKMtyhtjHsdUDldLdsENBcdAEtNDI3PFnwVc7dbdLGCIG7jqt+mi5SujXHHuJ5NpY6gvJybkPNYRe9v6BVfppbWB6lWW4OEjQhd3HGlRE5W7I6So7uwxFrA7Ex4uXU8l73yzLCdQMxqM7h0m06DvbyRtwzMs98bLZ28QqKYjIj3i0dW3FwF+05O7BOt9RuPVBbO2thAGZYDdpafvIXXvdh4XztpvyOaJImu6HWze1s0Z1YCdDbwP6m/hPwVzpO0LZmgNyePaaT4r8W8QvPq2Ns3iGHE7Vzco5Cd5HuO47jrlqVokfEbEEtG4+03oeC8GXo8c1SVMapnstK2R+YYbfiPhZ5OOvldHDLU+mi822L20laA0u71oywuNngcAf66K10PaGnmIxPwn8D/AA5rl5eknj4VhpaLBHJvU7ZUB399LW3W0UjZF5lLcLDS6604qJpXd1pYzRWBYsRYiRhXT2oapmbGLyObGOLyG+l8z5JNJ2lZmKeN0zhq43jibzJOdvTqtYYpz4Q0rH1g27rhoGbi4gNA5k6Kv7X7V3DhTkBoyfO64a3/AJYtcnhlfeBkqztnbGI/fyd84ezDF4YmH8xH06hyWNpZqqznkMhBIBOUTc8wxo/tHcQ3fqRe66PT9Gou3ux8ENXWumPdxB5a85/xahwzufwtGutha5JtdHRRx0sZe8gvIw3bna/91CN/N2/kNeKvaENK0sjBc9wzvbvJOGMjJjPyj/MfEqzW7QJdjlN3e60aNHBo3DmuovL9SHuE1+0XOON+ufdsvdrAdfPIXO/JC0TS44jx/wD0oKEOkcSfP9gnDG5WCKCw6nf4grFTy5W3qsU+oT2klzIWckMYA21UZAtktSSbkJVVQAWRVHNTIc7+SN2bBZnU3+ASymJebnQJ3RtyPX6BNBIHnlqsRsHan5oqjdUnW4V9OzowCcbb8MkBKW7lxskHHlGewliM43ldtrXNPjumLZwoqmJrwsWBBUSSgYozcLuk2lI7J7UNSSvhdhObTopdvbZip2d4+wPut33VY8cskqRpGIL2j2s2njLnHxEeELxraFc6V7pHcclP2g25JVSFzj4dw3AIGnZiPTRdzBhUEVKVbIIouLt6tFAfCLnTRI6eL3SM9yMppCy7Tv0XqTMmjW2pL5eqrzWFhLgcj/Vim9ZcoVreKGI1TVe9pwu3t3HyTCOua+zXix3fXD+yRVFNbNvpv8lA2vIycMQ+P81k4l7dywyUQObTnxGR8xofgoy6Vmoxjdv9L5+iX01bf2HeRz/n9Exh2m5uo9D8xv6IqL2YbrgO2ftrAcpJYj+U4h/hcRb1KstF2ok3VMD+UjHMPm4tA+KQw7WpnWEkcTuZa+B/kIjh83AoptHQP/is/TJBN6CzD8VEumjLsn+e49XqWmDtVLvFKelTGPhjRH+9cv8ADpvOpjH+pVKHs/SuNmzy57jTG/8AlmddF/7nx/xZv/azn/WFn+4w/lC1+WPZO1svGkZz7wSW8myEn0Sus7WHPFWHpTxlvrcMPxKA/wBiUbP7SaU8u4bH8Xzn5Lh9Vs2HcXn88wt/hgY0/wCZXHpYx4SXwGpEMm2W3uyFz3fjneXZ8QMvQ4kb/s+smaDM7uYtRi+5j6sZbE7/AKGlCv7Zxxk/Zo8O4OijER/9d+KQ+ZSeq7Q1ElzcMvqRd0h5l7jkei00RXL+B22WY09LTNxOIf8AmlGCO+7BCLuk365He1J9rdpHym0dwLWxvADrDQRxjJjeHDgFVqitY0kucXv354neZ3JfU7Rc/L2RwG/qVavtsQ/cY1W0GsuG+J51JN8+JO8oOma6R1yepPyCipqMnN2Q4bz+yZxi1gMgrSIbD4GhosNyIiQ8bkQxJgENOYKZUUxxXSh8ts1PRVWZBUSWxS5HlRW5WHmg8Ae4C+SiDi45aI1kQA0yWOxqSZCwCabON2+f0CUWI00TOjmAb5/QKRM1JJUtccza5+aOo9oSe8EU6TM6an5rhxA1sB6LiNtvZCUb7HM1cToFPRVT+HnuCT7R7RU0A8TwTwCpW3O3j5LtjIY3kc1vi6Oc95bGiglyXrtB2thpwbEPl4cF5ZtjbEtS8ue79gOASuapvm51z1uVHFMCcyAF1cWFQVImU+yCWgnp806oaUgDLNDUlJcp7RMwarazOgkU1mg70vrc7OvyTljxhve90h2my1yNEJ7gRudcIa2a1HLque95hWyTiSTNA1EYdfjxCkmkGeY9VEJBxHqigsAkpnDTPpr6Ltlc9uV79c/5olkg3keq7kY128Hrr6oaCzGbVHvN9Df4FStrYjy8iPkhH0Tdxt5gqF9IR7zfO4U6UVqY2bUx/j/zuH1XRqmfxP8AuH90k+zO3WPRwWnU7uA9W/uloQ9bGz54vxA+ZKi+3RDQejbfNLRAeLf8Tf3WxBxc35p6SdQZJtY+631N/ghZat7si49BkPQaruOBm91/MAIyEMabC1/j+6pIVgMdI48hz/ZG00IbpmeJ18huU0pGWYXIcNxViZPiXbDdQ671KyRAgyA2RLHbkGx44hS97Yai6QySVy6oXk66XQtTLla+ZTOhis0BRNlxQ0owNEbIdyApeKJBJOeQWEi0dmU6JlRMFjlv+gSsJhQygNPX6BJIGy8jU+aBr9FixY4iuxXJtVGsWL2IyZyVsLFiokYUyJfotrEhm4/ZUFTotrEMEBNWisWJiOHLSxYgDS6WLEAbWLFiAMWFYsQByVpqxYgDS7GqxYmBjlsLFiBHTVixYgDpq2sWIA07UIyFYsUyKRM1SlaWKRnQ0UlPp5rFiQ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nl-NL"/>
          </a:p>
        </p:txBody>
      </p:sp>
      <p:pic>
        <p:nvPicPr>
          <p:cNvPr id="15366" name="Picture 6" descr="http://www.dimago.nl/interieur/images/verf-specialist.jpg"/>
          <p:cNvPicPr>
            <a:picLocks noChangeAspect="1" noChangeArrowheads="1"/>
          </p:cNvPicPr>
          <p:nvPr/>
        </p:nvPicPr>
        <p:blipFill>
          <a:blip r:embed="rId2" cstate="print"/>
          <a:srcRect/>
          <a:stretch>
            <a:fillRect/>
          </a:stretch>
        </p:blipFill>
        <p:spPr bwMode="auto">
          <a:xfrm>
            <a:off x="3131840" y="4653136"/>
            <a:ext cx="2304256" cy="180637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Onderzoeksvraag</a:t>
            </a:r>
            <a:endParaRPr lang="nl-NL" dirty="0"/>
          </a:p>
        </p:txBody>
      </p:sp>
      <p:sp>
        <p:nvSpPr>
          <p:cNvPr id="3" name="Tijdelijke aanduiding voor inhoud 2"/>
          <p:cNvSpPr>
            <a:spLocks noGrp="1"/>
          </p:cNvSpPr>
          <p:nvPr>
            <p:ph idx="1"/>
          </p:nvPr>
        </p:nvSpPr>
        <p:spPr/>
        <p:txBody>
          <a:bodyPr/>
          <a:lstStyle/>
          <a:p>
            <a:pPr>
              <a:buNone/>
            </a:pPr>
            <a:r>
              <a:rPr lang="nl-NL" dirty="0"/>
              <a:t> </a:t>
            </a:r>
            <a:r>
              <a:rPr lang="nl-NL" dirty="0" smtClean="0"/>
              <a:t>  </a:t>
            </a:r>
          </a:p>
          <a:p>
            <a:pPr>
              <a:buNone/>
            </a:pPr>
            <a:r>
              <a:rPr lang="nl-NL" dirty="0" smtClean="0"/>
              <a:t>   </a:t>
            </a:r>
            <a:r>
              <a:rPr lang="nl-NL" sz="2400" dirty="0" smtClean="0"/>
              <a:t>Heeft </a:t>
            </a:r>
            <a:r>
              <a:rPr lang="nl-NL" sz="2400" dirty="0"/>
              <a:t>de glansgraad van een alkydhars gebonden verf invloed op de vloeiing en waar komt dit door?</a:t>
            </a:r>
            <a:endParaRPr lang="nl-NL" dirty="0"/>
          </a:p>
          <a:p>
            <a:endParaRPr lang="nl-NL"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Literatuuronderzoek</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sz="2600" dirty="0" smtClean="0"/>
              <a:t>Alkydharsverf</a:t>
            </a:r>
            <a:endParaRPr lang="nl-NL" sz="2600" dirty="0"/>
          </a:p>
          <a:p>
            <a:pPr>
              <a:buNone/>
            </a:pPr>
            <a:r>
              <a:rPr lang="nl-NL" sz="2600" dirty="0" smtClean="0"/>
              <a:t>Het </a:t>
            </a:r>
            <a:r>
              <a:rPr lang="nl-NL" sz="2600" dirty="0"/>
              <a:t>chemisch proces om een alkydhars te </a:t>
            </a:r>
            <a:r>
              <a:rPr lang="nl-NL" sz="2600" dirty="0" smtClean="0"/>
              <a:t>maken</a:t>
            </a:r>
          </a:p>
          <a:p>
            <a:pPr>
              <a:buNone/>
            </a:pPr>
            <a:r>
              <a:rPr lang="nl-NL" sz="2600" dirty="0" smtClean="0"/>
              <a:t>De </a:t>
            </a:r>
            <a:r>
              <a:rPr lang="nl-NL" sz="2600" dirty="0"/>
              <a:t>verhouding tussen  </a:t>
            </a:r>
            <a:r>
              <a:rPr lang="nl-NL" sz="2600" dirty="0" err="1"/>
              <a:t>p.z.a</a:t>
            </a:r>
            <a:r>
              <a:rPr lang="nl-NL" sz="2600" dirty="0"/>
              <a:t>. en </a:t>
            </a:r>
            <a:r>
              <a:rPr lang="nl-NL" sz="2600" dirty="0" smtClean="0"/>
              <a:t>olie</a:t>
            </a:r>
          </a:p>
          <a:p>
            <a:pPr>
              <a:buNone/>
            </a:pPr>
            <a:endParaRPr lang="nl-NL" sz="2600" dirty="0"/>
          </a:p>
          <a:p>
            <a:r>
              <a:rPr lang="nl-NL" sz="2600" dirty="0" smtClean="0"/>
              <a:t>De </a:t>
            </a:r>
            <a:r>
              <a:rPr lang="nl-NL" sz="2600" dirty="0"/>
              <a:t>glans	</a:t>
            </a:r>
          </a:p>
          <a:p>
            <a:pPr>
              <a:buNone/>
            </a:pPr>
            <a:r>
              <a:rPr lang="nl-NL" sz="2600" dirty="0" smtClean="0"/>
              <a:t>Glansgraad</a:t>
            </a:r>
            <a:endParaRPr lang="nl-NL" sz="2600" dirty="0"/>
          </a:p>
          <a:p>
            <a:pPr>
              <a:buNone/>
            </a:pPr>
            <a:r>
              <a:rPr lang="nl-NL" sz="2600" dirty="0" smtClean="0"/>
              <a:t>Glansmeter</a:t>
            </a:r>
            <a:r>
              <a:rPr lang="nl-NL" sz="2600" dirty="0"/>
              <a:t>	</a:t>
            </a:r>
            <a:endParaRPr lang="nl-NL" sz="2600" dirty="0" smtClean="0"/>
          </a:p>
          <a:p>
            <a:pPr>
              <a:buNone/>
            </a:pPr>
            <a:endParaRPr lang="nl-NL" sz="2600" dirty="0"/>
          </a:p>
          <a:p>
            <a:r>
              <a:rPr lang="nl-NL" sz="2600" dirty="0" smtClean="0"/>
              <a:t>Vloeiing</a:t>
            </a:r>
            <a:r>
              <a:rPr lang="nl-NL" sz="2600" dirty="0"/>
              <a:t>	</a:t>
            </a:r>
          </a:p>
          <a:p>
            <a:pPr>
              <a:buNone/>
            </a:pPr>
            <a:r>
              <a:rPr lang="nl-NL" sz="2600" dirty="0" smtClean="0"/>
              <a:t>Taaivloeibaarheid</a:t>
            </a:r>
            <a:r>
              <a:rPr lang="nl-NL" sz="2600" dirty="0"/>
              <a:t>	</a:t>
            </a:r>
          </a:p>
          <a:p>
            <a:pPr>
              <a:buNone/>
            </a:pPr>
            <a:r>
              <a:rPr lang="nl-NL" sz="2600" dirty="0" smtClean="0"/>
              <a:t>Reologie</a:t>
            </a:r>
            <a:endParaRPr lang="nl-NL" sz="2600" dirty="0"/>
          </a:p>
          <a:p>
            <a:endParaRPr lang="nl-N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Methode</a:t>
            </a:r>
            <a:endParaRPr lang="nl-NL" dirty="0"/>
          </a:p>
        </p:txBody>
      </p:sp>
      <p:sp>
        <p:nvSpPr>
          <p:cNvPr id="3" name="Tijdelijke aanduiding voor inhoud 2"/>
          <p:cNvSpPr>
            <a:spLocks noGrp="1"/>
          </p:cNvSpPr>
          <p:nvPr>
            <p:ph idx="1"/>
          </p:nvPr>
        </p:nvSpPr>
        <p:spPr/>
        <p:txBody>
          <a:bodyPr/>
          <a:lstStyle/>
          <a:p>
            <a:r>
              <a:rPr lang="nl-NL" sz="2400" dirty="0" smtClean="0"/>
              <a:t>Test vloeiing</a:t>
            </a:r>
          </a:p>
          <a:p>
            <a:pPr lvl="0">
              <a:buNone/>
            </a:pPr>
            <a:r>
              <a:rPr lang="nl-NL" sz="2400" dirty="0"/>
              <a:t>Sigma </a:t>
            </a:r>
            <a:r>
              <a:rPr lang="nl-NL" sz="2400" dirty="0" err="1"/>
              <a:t>Amarol</a:t>
            </a:r>
            <a:r>
              <a:rPr lang="nl-NL" sz="2400" dirty="0"/>
              <a:t> </a:t>
            </a:r>
            <a:r>
              <a:rPr lang="nl-NL" sz="2400" dirty="0" err="1"/>
              <a:t>Gloss</a:t>
            </a:r>
            <a:endParaRPr lang="nl-NL" sz="2400" dirty="0"/>
          </a:p>
          <a:p>
            <a:pPr lvl="0">
              <a:buNone/>
            </a:pPr>
            <a:r>
              <a:rPr lang="nl-NL" sz="2400" dirty="0"/>
              <a:t>Sigma Schakel Continu </a:t>
            </a:r>
            <a:r>
              <a:rPr lang="nl-NL" sz="2400" dirty="0" err="1"/>
              <a:t>Semi-Gloss</a:t>
            </a:r>
            <a:endParaRPr lang="nl-NL" sz="2400" dirty="0"/>
          </a:p>
          <a:p>
            <a:pPr lvl="0">
              <a:buNone/>
            </a:pPr>
            <a:r>
              <a:rPr lang="nl-NL" sz="2400" dirty="0"/>
              <a:t>Sigma Schakelverf </a:t>
            </a:r>
            <a:r>
              <a:rPr lang="nl-NL" sz="2400" dirty="0" err="1"/>
              <a:t>Satin</a:t>
            </a:r>
            <a:endParaRPr lang="nl-NL" sz="2400" dirty="0"/>
          </a:p>
          <a:p>
            <a:endParaRPr lang="nl-NL" dirty="0"/>
          </a:p>
        </p:txBody>
      </p:sp>
      <p:pic>
        <p:nvPicPr>
          <p:cNvPr id="4" name="Afbeelding 3"/>
          <p:cNvPicPr/>
          <p:nvPr/>
        </p:nvPicPr>
        <p:blipFill>
          <a:blip r:embed="rId2" cstate="print">
            <a:extLst>
              <a:ext uri="{28A0092B-C50C-407E-A947-70E740481C1C}">
                <a14:useLocalDpi xmlns:a14="http://schemas.microsoft.com/office/drawing/2010/main" val="0"/>
              </a:ext>
            </a:extLst>
          </a:blip>
          <a:stretch>
            <a:fillRect/>
          </a:stretch>
        </p:blipFill>
        <p:spPr>
          <a:xfrm>
            <a:off x="6372200" y="980728"/>
            <a:ext cx="2520280" cy="4546104"/>
          </a:xfrm>
          <a:prstGeom prst="rect">
            <a:avLst/>
          </a:prstGeom>
        </p:spPr>
      </p:pic>
      <p:pic>
        <p:nvPicPr>
          <p:cNvPr id="5" name="Afbeelding 4"/>
          <p:cNvPicPr/>
          <p:nvPr/>
        </p:nvPicPr>
        <p:blipFill>
          <a:blip r:embed="rId3" cstate="print">
            <a:extLst>
              <a:ext uri="{28A0092B-C50C-407E-A947-70E740481C1C}">
                <a14:useLocalDpi xmlns:a14="http://schemas.microsoft.com/office/drawing/2010/main" val="0"/>
              </a:ext>
            </a:extLst>
          </a:blip>
          <a:srcRect t="12530" b="13274"/>
          <a:stretch>
            <a:fillRect/>
          </a:stretch>
        </p:blipFill>
        <p:spPr>
          <a:xfrm>
            <a:off x="4139952" y="3645024"/>
            <a:ext cx="2019300" cy="266429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Methode </a:t>
            </a:r>
            <a:endParaRPr lang="nl-NL" dirty="0"/>
          </a:p>
        </p:txBody>
      </p:sp>
      <p:sp>
        <p:nvSpPr>
          <p:cNvPr id="3" name="Tijdelijke aanduiding voor inhoud 2"/>
          <p:cNvSpPr>
            <a:spLocks noGrp="1"/>
          </p:cNvSpPr>
          <p:nvPr>
            <p:ph idx="1"/>
          </p:nvPr>
        </p:nvSpPr>
        <p:spPr/>
        <p:txBody>
          <a:bodyPr>
            <a:normAutofit/>
          </a:bodyPr>
          <a:lstStyle/>
          <a:p>
            <a:r>
              <a:rPr lang="nl-NL" sz="2400" dirty="0" smtClean="0"/>
              <a:t>Test </a:t>
            </a:r>
            <a:r>
              <a:rPr lang="nl-NL" sz="2400" dirty="0" err="1"/>
              <a:t>Erichsen</a:t>
            </a:r>
            <a:r>
              <a:rPr lang="nl-NL" sz="2400" dirty="0"/>
              <a:t> </a:t>
            </a:r>
            <a:r>
              <a:rPr lang="nl-NL" sz="2400" dirty="0" err="1"/>
              <a:t>visco-spatel</a:t>
            </a:r>
            <a:endParaRPr lang="nl-NL" sz="2400" dirty="0"/>
          </a:p>
        </p:txBody>
      </p:sp>
      <p:pic>
        <p:nvPicPr>
          <p:cNvPr id="4" name="Afbeelding 3"/>
          <p:cNvPicPr/>
          <p:nvPr/>
        </p:nvPicPr>
        <p:blipFill>
          <a:blip r:embed="rId2" cstate="print">
            <a:extLst>
              <a:ext uri="{28A0092B-C50C-407E-A947-70E740481C1C}">
                <a14:useLocalDpi xmlns:a14="http://schemas.microsoft.com/office/drawing/2010/main" val="0"/>
              </a:ext>
            </a:extLst>
          </a:blip>
          <a:stretch>
            <a:fillRect/>
          </a:stretch>
        </p:blipFill>
        <p:spPr>
          <a:xfrm>
            <a:off x="5508104" y="2060848"/>
            <a:ext cx="2592288" cy="3313931"/>
          </a:xfrm>
          <a:prstGeom prst="rect">
            <a:avLst/>
          </a:prstGeom>
        </p:spPr>
      </p:pic>
      <p:pic>
        <p:nvPicPr>
          <p:cNvPr id="5" name="Afbeelding 4"/>
          <p:cNvPicPr/>
          <p:nvPr/>
        </p:nvPicPr>
        <p:blipFill>
          <a:blip r:embed="rId3" cstate="print">
            <a:extLst>
              <a:ext uri="{28A0092B-C50C-407E-A947-70E740481C1C}">
                <a14:useLocalDpi xmlns:a14="http://schemas.microsoft.com/office/drawing/2010/main" val="0"/>
              </a:ext>
            </a:extLst>
          </a:blip>
          <a:stretch>
            <a:fillRect/>
          </a:stretch>
        </p:blipFill>
        <p:spPr>
          <a:xfrm>
            <a:off x="1043608" y="3645024"/>
            <a:ext cx="4032448" cy="176363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Methode</a:t>
            </a:r>
            <a:endParaRPr lang="nl-NL" dirty="0"/>
          </a:p>
        </p:txBody>
      </p:sp>
      <p:graphicFrame>
        <p:nvGraphicFramePr>
          <p:cNvPr id="4" name="Tijdelijke aanduiding voor inhoud 3"/>
          <p:cNvGraphicFramePr>
            <a:graphicFrameLocks noGrp="1"/>
          </p:cNvGraphicFramePr>
          <p:nvPr>
            <p:ph idx="1"/>
          </p:nvPr>
        </p:nvGraphicFramePr>
        <p:xfrm>
          <a:off x="827584" y="1988839"/>
          <a:ext cx="7488833" cy="4196917"/>
        </p:xfrm>
        <a:graphic>
          <a:graphicData uri="http://schemas.openxmlformats.org/drawingml/2006/table">
            <a:tbl>
              <a:tblPr/>
              <a:tblGrid>
                <a:gridCol w="2392490"/>
                <a:gridCol w="1729131"/>
                <a:gridCol w="1728318"/>
                <a:gridCol w="1638894"/>
              </a:tblGrid>
              <a:tr h="544589">
                <a:tc>
                  <a:txBody>
                    <a:bodyPr/>
                    <a:lstStyle/>
                    <a:p>
                      <a:pPr>
                        <a:spcAft>
                          <a:spcPts val="0"/>
                        </a:spcAft>
                      </a:pPr>
                      <a:r>
                        <a:rPr lang="nl-NL" sz="1200" b="1" dirty="0">
                          <a:latin typeface="Calibri"/>
                          <a:ea typeface="Times New Roman"/>
                          <a:cs typeface="Times New Roman"/>
                        </a:rPr>
                        <a:t>Bestanddeel</a:t>
                      </a:r>
                      <a:endParaRPr lang="nl-NL"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b="1">
                          <a:latin typeface="Calibri"/>
                          <a:ea typeface="Times New Roman"/>
                          <a:cs typeface="Times New Roman"/>
                        </a:rPr>
                        <a:t>Sigma Amarol Gloss</a:t>
                      </a:r>
                      <a:endParaRPr lang="nl-NL"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b="1">
                          <a:latin typeface="Calibri"/>
                          <a:ea typeface="Times New Roman"/>
                          <a:cs typeface="Times New Roman"/>
                        </a:rPr>
                        <a:t>Sigma Schakel Continu Semi-Gloss</a:t>
                      </a:r>
                      <a:endParaRPr lang="nl-NL"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b="1" dirty="0">
                          <a:latin typeface="Calibri"/>
                          <a:ea typeface="Times New Roman"/>
                          <a:cs typeface="Times New Roman"/>
                        </a:rPr>
                        <a:t>Sigma Schakelverf </a:t>
                      </a:r>
                      <a:r>
                        <a:rPr lang="nl-NL" sz="1200" b="1" dirty="0" err="1">
                          <a:latin typeface="Calibri"/>
                          <a:ea typeface="Times New Roman"/>
                          <a:cs typeface="Times New Roman"/>
                        </a:rPr>
                        <a:t>Satin</a:t>
                      </a:r>
                      <a:endParaRPr lang="nl-NL"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041">
                <a:tc>
                  <a:txBody>
                    <a:bodyPr/>
                    <a:lstStyle/>
                    <a:p>
                      <a:pPr>
                        <a:spcAft>
                          <a:spcPts val="0"/>
                        </a:spcAft>
                      </a:pPr>
                      <a:endParaRPr lang="nl-NL" sz="12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a:latin typeface="Calibri"/>
                          <a:ea typeface="Times New Roman"/>
                          <a:cs typeface="Times New Roman"/>
                        </a:rPr>
                        <a:t>% naar gewicht</a:t>
                      </a:r>
                      <a:endParaRPr lang="nl-NL"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a:latin typeface="Calibri"/>
                          <a:ea typeface="Times New Roman"/>
                          <a:cs typeface="Times New Roman"/>
                        </a:rPr>
                        <a:t>% naar gewicht</a:t>
                      </a:r>
                      <a:endParaRPr lang="nl-NL"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200" dirty="0">
                          <a:latin typeface="Calibri"/>
                          <a:ea typeface="Times New Roman"/>
                          <a:cs typeface="Times New Roman"/>
                        </a:rPr>
                        <a:t>% naar gewicht</a:t>
                      </a:r>
                      <a:endParaRPr lang="nl-NL"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986">
                <a:tc>
                  <a:txBody>
                    <a:bodyPr/>
                    <a:lstStyle/>
                    <a:p>
                      <a:pPr>
                        <a:lnSpc>
                          <a:spcPct val="115000"/>
                        </a:lnSpc>
                        <a:spcAft>
                          <a:spcPts val="0"/>
                        </a:spcAft>
                      </a:pPr>
                      <a:r>
                        <a:rPr lang="nl-NL" sz="1200" i="1" dirty="0">
                          <a:latin typeface="Calibri"/>
                          <a:ea typeface="Calibri"/>
                          <a:cs typeface="Times New Roman"/>
                        </a:rPr>
                        <a:t>Koolwaterstoffen, </a:t>
                      </a:r>
                      <a:r>
                        <a:rPr lang="nl-NL" sz="1200" i="1" dirty="0" err="1">
                          <a:latin typeface="Calibri"/>
                          <a:ea typeface="Calibri"/>
                          <a:cs typeface="Times New Roman"/>
                        </a:rPr>
                        <a:t>alkanen</a:t>
                      </a:r>
                      <a:r>
                        <a:rPr lang="nl-NL" sz="1200" i="1" dirty="0">
                          <a:latin typeface="Calibri"/>
                          <a:ea typeface="Calibri"/>
                          <a:cs typeface="Times New Roman"/>
                        </a:rPr>
                        <a:t>, </a:t>
                      </a:r>
                      <a:r>
                        <a:rPr lang="nl-NL" sz="1200" i="1" dirty="0" err="1">
                          <a:latin typeface="Calibri"/>
                          <a:ea typeface="Calibri"/>
                          <a:cs typeface="Times New Roman"/>
                        </a:rPr>
                        <a:t>iso</a:t>
                      </a:r>
                      <a:r>
                        <a:rPr lang="nl-NL" sz="1200" i="1" dirty="0">
                          <a:latin typeface="Calibri"/>
                          <a:ea typeface="Calibri"/>
                          <a:cs typeface="Times New Roman"/>
                        </a:rPr>
                        <a:t> </a:t>
                      </a:r>
                      <a:r>
                        <a:rPr lang="nl-NL" sz="1200" i="1" dirty="0" err="1">
                          <a:latin typeface="Calibri"/>
                          <a:ea typeface="Calibri"/>
                          <a:cs typeface="Times New Roman"/>
                        </a:rPr>
                        <a:t>alkanen</a:t>
                      </a:r>
                      <a:r>
                        <a:rPr lang="nl-NL" sz="1200" i="1" dirty="0">
                          <a:latin typeface="Calibri"/>
                          <a:ea typeface="Calibri"/>
                          <a:cs typeface="Times New Roman"/>
                        </a:rPr>
                        <a:t>, cyclische &lt;2% aromaten</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 10</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&lt;17</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dirty="0">
                          <a:latin typeface="Calibri"/>
                          <a:ea typeface="Calibri"/>
                          <a:cs typeface="Times New Roman"/>
                        </a:rPr>
                        <a:t>&gt;</a:t>
                      </a:r>
                      <a:r>
                        <a:rPr lang="nl-NL" sz="1200" dirty="0">
                          <a:latin typeface="Calibri"/>
                          <a:ea typeface="Calibri"/>
                          <a:cs typeface="Times New Roman"/>
                        </a:rPr>
                        <a:t> 10</a:t>
                      </a:r>
                      <a:endParaRPr lang="nl-NL" sz="1100" dirty="0">
                        <a:latin typeface="Calibri"/>
                        <a:ea typeface="Calibri"/>
                        <a:cs typeface="Times New Roman"/>
                      </a:endParaRPr>
                    </a:p>
                    <a:p>
                      <a:pPr>
                        <a:lnSpc>
                          <a:spcPct val="115000"/>
                        </a:lnSpc>
                        <a:spcAft>
                          <a:spcPts val="0"/>
                        </a:spcAft>
                      </a:pPr>
                      <a:r>
                        <a:rPr lang="nl-NL" sz="1200" dirty="0">
                          <a:latin typeface="Calibri"/>
                          <a:ea typeface="Calibri"/>
                          <a:cs typeface="Times New Roman"/>
                        </a:rPr>
                        <a:t>&lt;20</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5</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&lt;10</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094">
                <a:tc>
                  <a:txBody>
                    <a:bodyPr/>
                    <a:lstStyle/>
                    <a:p>
                      <a:pPr>
                        <a:lnSpc>
                          <a:spcPct val="115000"/>
                        </a:lnSpc>
                        <a:spcAft>
                          <a:spcPts val="0"/>
                        </a:spcAft>
                      </a:pPr>
                      <a:r>
                        <a:rPr lang="nl-NL" sz="1200" i="1">
                          <a:latin typeface="Calibri"/>
                          <a:ea typeface="Calibri"/>
                          <a:cs typeface="Times New Roman"/>
                        </a:rPr>
                        <a:t>Nafta (aardolie), met waterstof behandeld </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10</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&lt;20</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dirty="0">
                          <a:latin typeface="Calibri"/>
                          <a:ea typeface="Calibri"/>
                          <a:cs typeface="Times New Roman"/>
                        </a:rPr>
                        <a:t>&lt;10</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dirty="0">
                          <a:latin typeface="Calibri"/>
                          <a:ea typeface="Calibri"/>
                          <a:cs typeface="Times New Roman"/>
                        </a:rPr>
                        <a:t>&gt;</a:t>
                      </a:r>
                      <a:r>
                        <a:rPr lang="nl-NL" sz="1200" dirty="0">
                          <a:latin typeface="Calibri"/>
                          <a:ea typeface="Calibri"/>
                          <a:cs typeface="Times New Roman"/>
                        </a:rPr>
                        <a:t>5</a:t>
                      </a:r>
                      <a:endParaRPr lang="nl-NL" sz="1100" dirty="0">
                        <a:latin typeface="Calibri"/>
                        <a:ea typeface="Calibri"/>
                        <a:cs typeface="Times New Roman"/>
                      </a:endParaRPr>
                    </a:p>
                    <a:p>
                      <a:pPr>
                        <a:lnSpc>
                          <a:spcPct val="115000"/>
                        </a:lnSpc>
                        <a:spcAft>
                          <a:spcPts val="0"/>
                        </a:spcAft>
                      </a:pPr>
                      <a:r>
                        <a:rPr lang="nl-NL" sz="1200" dirty="0">
                          <a:latin typeface="Calibri"/>
                          <a:ea typeface="Calibri"/>
                          <a:cs typeface="Times New Roman"/>
                        </a:rPr>
                        <a:t>&lt;10</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094">
                <a:tc>
                  <a:txBody>
                    <a:bodyPr/>
                    <a:lstStyle/>
                    <a:p>
                      <a:pPr>
                        <a:lnSpc>
                          <a:spcPct val="115000"/>
                        </a:lnSpc>
                        <a:spcAft>
                          <a:spcPts val="0"/>
                        </a:spcAft>
                      </a:pPr>
                      <a:r>
                        <a:rPr lang="nl-NL" sz="1200" i="1">
                          <a:latin typeface="Calibri"/>
                          <a:ea typeface="Calibri"/>
                          <a:cs typeface="Times New Roman"/>
                        </a:rPr>
                        <a:t>1-methoxypropaan-2-ol</a:t>
                      </a:r>
                      <a:endParaRPr lang="nl-NL" sz="1100">
                        <a:latin typeface="Calibri"/>
                        <a:ea typeface="Calibri"/>
                        <a:cs typeface="Times New Roman"/>
                      </a:endParaRPr>
                    </a:p>
                    <a:p>
                      <a:pPr>
                        <a:lnSpc>
                          <a:spcPct val="115000"/>
                        </a:lnSpc>
                        <a:spcAft>
                          <a:spcPts val="0"/>
                        </a:spcAft>
                      </a:pPr>
                      <a:r>
                        <a:rPr lang="nl-NL" sz="1200" i="1">
                          <a:latin typeface="Calibri"/>
                          <a:ea typeface="Calibri"/>
                          <a:cs typeface="Times New Roman"/>
                        </a:rPr>
                        <a:t>(oplosmiddel)</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1 </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&lt;2</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a:latin typeface="Calibri"/>
                          <a:ea typeface="Calibri"/>
                          <a:cs typeface="Times New Roman"/>
                        </a:rPr>
                        <a:t>&lt;15</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dirty="0">
                          <a:latin typeface="Calibri"/>
                          <a:ea typeface="Calibri"/>
                          <a:cs typeface="Times New Roman"/>
                        </a:rPr>
                        <a:t>&gt;</a:t>
                      </a:r>
                      <a:r>
                        <a:rPr lang="nl-NL" sz="1200" dirty="0">
                          <a:latin typeface="Calibri"/>
                          <a:ea typeface="Calibri"/>
                          <a:cs typeface="Times New Roman"/>
                        </a:rPr>
                        <a:t>5</a:t>
                      </a:r>
                      <a:endParaRPr lang="nl-NL" sz="1100" dirty="0">
                        <a:latin typeface="Calibri"/>
                        <a:ea typeface="Calibri"/>
                        <a:cs typeface="Times New Roman"/>
                      </a:endParaRPr>
                    </a:p>
                    <a:p>
                      <a:pPr>
                        <a:lnSpc>
                          <a:spcPct val="115000"/>
                        </a:lnSpc>
                        <a:spcAft>
                          <a:spcPts val="0"/>
                        </a:spcAft>
                      </a:pPr>
                      <a:r>
                        <a:rPr lang="nl-NL" sz="1200" dirty="0">
                          <a:latin typeface="Calibri"/>
                          <a:ea typeface="Calibri"/>
                          <a:cs typeface="Times New Roman"/>
                        </a:rPr>
                        <a:t>&lt;10</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986">
                <a:tc>
                  <a:txBody>
                    <a:bodyPr/>
                    <a:lstStyle/>
                    <a:p>
                      <a:pPr>
                        <a:lnSpc>
                          <a:spcPct val="115000"/>
                        </a:lnSpc>
                        <a:spcAft>
                          <a:spcPts val="0"/>
                        </a:spcAft>
                      </a:pPr>
                      <a:r>
                        <a:rPr lang="nl-NL" sz="1200" i="1">
                          <a:latin typeface="Calibri"/>
                          <a:ea typeface="Calibri"/>
                          <a:cs typeface="Times New Roman"/>
                        </a:rPr>
                        <a:t> 2-ethylhexanzuur, zirkoniumzout</a:t>
                      </a:r>
                      <a:endParaRPr lang="nl-NL" sz="1100">
                        <a:latin typeface="Calibri"/>
                        <a:ea typeface="Calibri"/>
                        <a:cs typeface="Times New Roman"/>
                      </a:endParaRPr>
                    </a:p>
                    <a:p>
                      <a:pPr>
                        <a:lnSpc>
                          <a:spcPct val="115000"/>
                        </a:lnSpc>
                        <a:spcAft>
                          <a:spcPts val="0"/>
                        </a:spcAft>
                      </a:pPr>
                      <a:r>
                        <a:rPr lang="nl-NL" sz="1200" i="1">
                          <a:latin typeface="Calibri"/>
                          <a:ea typeface="Calibri"/>
                          <a:cs typeface="Times New Roman"/>
                        </a:rPr>
                        <a:t>(drogingsversneller)</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dirty="0">
                          <a:latin typeface="Calibri"/>
                          <a:ea typeface="Calibri"/>
                          <a:cs typeface="Times New Roman"/>
                        </a:rPr>
                        <a:t>&gt;</a:t>
                      </a:r>
                      <a:r>
                        <a:rPr lang="nl-NL" sz="1200" dirty="0">
                          <a:latin typeface="Calibri"/>
                          <a:ea typeface="Calibri"/>
                          <a:cs typeface="Times New Roman"/>
                        </a:rPr>
                        <a:t>1  </a:t>
                      </a:r>
                      <a:endParaRPr lang="nl-NL" sz="1100" dirty="0">
                        <a:latin typeface="Calibri"/>
                        <a:ea typeface="Calibri"/>
                        <a:cs typeface="Times New Roman"/>
                      </a:endParaRPr>
                    </a:p>
                    <a:p>
                      <a:pPr>
                        <a:lnSpc>
                          <a:spcPct val="115000"/>
                        </a:lnSpc>
                        <a:spcAft>
                          <a:spcPts val="0"/>
                        </a:spcAft>
                      </a:pPr>
                      <a:r>
                        <a:rPr lang="nl-NL" sz="1200" dirty="0">
                          <a:latin typeface="Calibri"/>
                          <a:ea typeface="Calibri"/>
                          <a:cs typeface="Times New Roman"/>
                        </a:rPr>
                        <a:t>&lt;3</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0.5 </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&lt;5</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1 </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&lt;3</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3986">
                <a:tc>
                  <a:txBody>
                    <a:bodyPr/>
                    <a:lstStyle/>
                    <a:p>
                      <a:pPr>
                        <a:lnSpc>
                          <a:spcPct val="115000"/>
                        </a:lnSpc>
                        <a:spcAft>
                          <a:spcPts val="0"/>
                        </a:spcAft>
                      </a:pPr>
                      <a:r>
                        <a:rPr lang="nl-NL" sz="1200" i="1">
                          <a:latin typeface="Calibri"/>
                          <a:ea typeface="Calibri"/>
                          <a:cs typeface="Times New Roman"/>
                        </a:rPr>
                        <a:t>Vetzuren, C6-19-vertakte, caliumzouten 2-butanonoxim</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1 </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&lt;3</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a:latin typeface="Calibri"/>
                          <a:ea typeface="Calibri"/>
                          <a:cs typeface="Times New Roman"/>
                        </a:rPr>
                        <a:t>&lt;10</a:t>
                      </a:r>
                      <a:endParaRPr lang="nl-NL" sz="1100">
                        <a:latin typeface="Calibri"/>
                        <a:ea typeface="Calibri"/>
                        <a:cs typeface="Times New Roman"/>
                      </a:endParaRPr>
                    </a:p>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0.1 &lt;1</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0.3</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&lt;1</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094">
                <a:tc>
                  <a:txBody>
                    <a:bodyPr/>
                    <a:lstStyle/>
                    <a:p>
                      <a:pPr>
                        <a:lnSpc>
                          <a:spcPct val="115000"/>
                        </a:lnSpc>
                        <a:spcAft>
                          <a:spcPts val="0"/>
                        </a:spcAft>
                      </a:pPr>
                      <a:r>
                        <a:rPr lang="nl-NL" sz="1200" i="1">
                          <a:latin typeface="Calibri"/>
                          <a:ea typeface="Calibri"/>
                          <a:cs typeface="Times New Roman"/>
                        </a:rPr>
                        <a:t>2-ethylhexaanzuur</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a:latin typeface="Calibri"/>
                          <a:ea typeface="Calibri"/>
                          <a:cs typeface="Times New Roman"/>
                        </a:rPr>
                        <a:t>&gt;</a:t>
                      </a:r>
                      <a:r>
                        <a:rPr lang="nl-NL" sz="1200">
                          <a:latin typeface="Calibri"/>
                          <a:ea typeface="Calibri"/>
                          <a:cs typeface="Times New Roman"/>
                        </a:rPr>
                        <a:t>0.3 </a:t>
                      </a:r>
                      <a:endParaRPr lang="nl-NL" sz="1100">
                        <a:latin typeface="Calibri"/>
                        <a:ea typeface="Calibri"/>
                        <a:cs typeface="Times New Roman"/>
                      </a:endParaRPr>
                    </a:p>
                    <a:p>
                      <a:pPr>
                        <a:lnSpc>
                          <a:spcPct val="115000"/>
                        </a:lnSpc>
                        <a:spcAft>
                          <a:spcPts val="0"/>
                        </a:spcAft>
                      </a:pPr>
                      <a:r>
                        <a:rPr lang="nl-NL" sz="1200">
                          <a:latin typeface="Calibri"/>
                          <a:ea typeface="Calibri"/>
                          <a:cs typeface="Times New Roman"/>
                        </a:rPr>
                        <a:t>&lt;1</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a:latin typeface="Calibri"/>
                          <a:ea typeface="Calibri"/>
                          <a:cs typeface="Times New Roman"/>
                        </a:rPr>
                        <a:t>&lt;0.5</a:t>
                      </a:r>
                      <a:endParaRPr lang="nl-NL"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200" u="sng" dirty="0">
                          <a:latin typeface="Calibri"/>
                          <a:ea typeface="Calibri"/>
                          <a:cs typeface="Times New Roman"/>
                        </a:rPr>
                        <a:t>&gt;</a:t>
                      </a:r>
                      <a:r>
                        <a:rPr lang="nl-NL" sz="1200" dirty="0">
                          <a:latin typeface="Calibri"/>
                          <a:ea typeface="Calibri"/>
                          <a:cs typeface="Times New Roman"/>
                        </a:rPr>
                        <a:t>0.3</a:t>
                      </a:r>
                      <a:endParaRPr lang="nl-NL" sz="1100" dirty="0">
                        <a:latin typeface="Calibri"/>
                        <a:ea typeface="Calibri"/>
                        <a:cs typeface="Times New Roman"/>
                      </a:endParaRPr>
                    </a:p>
                    <a:p>
                      <a:pPr>
                        <a:lnSpc>
                          <a:spcPct val="115000"/>
                        </a:lnSpc>
                        <a:spcAft>
                          <a:spcPts val="0"/>
                        </a:spcAft>
                      </a:pPr>
                      <a:r>
                        <a:rPr lang="nl-NL" sz="1200" dirty="0">
                          <a:latin typeface="Calibri"/>
                          <a:ea typeface="Calibri"/>
                          <a:cs typeface="Times New Roman"/>
                        </a:rPr>
                        <a:t>&lt;1</a:t>
                      </a:r>
                      <a:endParaRPr lang="nl-NL"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047">
                <a:tc>
                  <a:txBody>
                    <a:bodyPr/>
                    <a:lstStyle/>
                    <a:p>
                      <a:pPr>
                        <a:lnSpc>
                          <a:spcPct val="115000"/>
                        </a:lnSpc>
                        <a:spcAft>
                          <a:spcPts val="0"/>
                        </a:spcAft>
                      </a:pPr>
                      <a:endParaRPr lang="nl-NL"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2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nl-NL" sz="12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Resultaten test vloeiing</a:t>
            </a:r>
            <a:endParaRPr lang="nl-NL" dirty="0"/>
          </a:p>
        </p:txBody>
      </p:sp>
      <p:pic>
        <p:nvPicPr>
          <p:cNvPr id="4" name="Afbeelding 3"/>
          <p:cNvPicPr/>
          <p:nvPr/>
        </p:nvPicPr>
        <p:blipFill>
          <a:blip r:embed="rId2" cstate="print">
            <a:extLst>
              <a:ext uri="{28A0092B-C50C-407E-A947-70E740481C1C}">
                <a14:useLocalDpi xmlns:a14="http://schemas.microsoft.com/office/drawing/2010/main" val="0"/>
              </a:ext>
            </a:extLst>
          </a:blip>
          <a:srcRect b="21390"/>
          <a:stretch>
            <a:fillRect/>
          </a:stretch>
        </p:blipFill>
        <p:spPr>
          <a:xfrm>
            <a:off x="5724128" y="2060848"/>
            <a:ext cx="2419350" cy="3384376"/>
          </a:xfrm>
          <a:prstGeom prst="rect">
            <a:avLst/>
          </a:prstGeom>
        </p:spPr>
      </p:pic>
      <p:pic>
        <p:nvPicPr>
          <p:cNvPr id="5" name="Afbeelding 4"/>
          <p:cNvPicPr/>
          <p:nvPr/>
        </p:nvPicPr>
        <p:blipFill>
          <a:blip r:embed="rId3" cstate="print">
            <a:extLst>
              <a:ext uri="{28A0092B-C50C-407E-A947-70E740481C1C}">
                <a14:useLocalDpi xmlns:a14="http://schemas.microsoft.com/office/drawing/2010/main" val="0"/>
              </a:ext>
            </a:extLst>
          </a:blip>
          <a:stretch>
            <a:fillRect/>
          </a:stretch>
        </p:blipFill>
        <p:spPr>
          <a:xfrm>
            <a:off x="755576" y="2132856"/>
            <a:ext cx="4362450" cy="327279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Resultaten vloeiing</a:t>
            </a:r>
            <a:endParaRPr lang="nl-NL" dirty="0"/>
          </a:p>
        </p:txBody>
      </p:sp>
      <p:sp>
        <p:nvSpPr>
          <p:cNvPr id="3" name="Tijdelijke aanduiding voor inhoud 2"/>
          <p:cNvSpPr>
            <a:spLocks noGrp="1"/>
          </p:cNvSpPr>
          <p:nvPr>
            <p:ph idx="1"/>
          </p:nvPr>
        </p:nvSpPr>
        <p:spPr/>
        <p:txBody>
          <a:bodyPr>
            <a:normAutofit/>
          </a:bodyPr>
          <a:lstStyle/>
          <a:p>
            <a:r>
              <a:rPr lang="nl-NL" sz="2400" dirty="0"/>
              <a:t>De High </a:t>
            </a:r>
            <a:r>
              <a:rPr lang="nl-NL" sz="2400" dirty="0" err="1"/>
              <a:t>Gloss</a:t>
            </a:r>
            <a:r>
              <a:rPr lang="nl-NL" sz="2400" dirty="0"/>
              <a:t> </a:t>
            </a:r>
            <a:r>
              <a:rPr lang="nl-NL" sz="2400" dirty="0" smtClean="0"/>
              <a:t>verf </a:t>
            </a:r>
            <a:r>
              <a:rPr lang="nl-NL" sz="2400" dirty="0"/>
              <a:t>toont een grotere uitvloeiing en mate van doorschijnendheid aan de bovenzijde van de droge verffilm, tot ongeveer halverwege. </a:t>
            </a:r>
            <a:endParaRPr lang="nl-NL" sz="2400" i="1" dirty="0"/>
          </a:p>
          <a:p>
            <a:r>
              <a:rPr lang="nl-NL" sz="2400" dirty="0" smtClean="0"/>
              <a:t>De Semi </a:t>
            </a:r>
            <a:r>
              <a:rPr lang="nl-NL" sz="2400" dirty="0" err="1" smtClean="0"/>
              <a:t>Gloss</a:t>
            </a:r>
            <a:r>
              <a:rPr lang="nl-NL" sz="2400" dirty="0" smtClean="0"/>
              <a:t> </a:t>
            </a:r>
            <a:r>
              <a:rPr lang="nl-NL" sz="2400" dirty="0" smtClean="0"/>
              <a:t>verf </a:t>
            </a:r>
            <a:r>
              <a:rPr lang="nl-NL" sz="2400" dirty="0" smtClean="0"/>
              <a:t>toont de grootste mate van uitvloeiing en doorschijnendheid, tot ongeveer twee derde van de droge verffilm. </a:t>
            </a:r>
          </a:p>
          <a:p>
            <a:r>
              <a:rPr lang="nl-NL" sz="2400" dirty="0"/>
              <a:t>De </a:t>
            </a:r>
            <a:r>
              <a:rPr lang="nl-NL" sz="2400" dirty="0" err="1"/>
              <a:t>Satin</a:t>
            </a:r>
            <a:r>
              <a:rPr lang="nl-NL" sz="2400" dirty="0"/>
              <a:t> </a:t>
            </a:r>
            <a:r>
              <a:rPr lang="nl-NL" sz="2400" dirty="0" smtClean="0"/>
              <a:t>verf </a:t>
            </a:r>
            <a:r>
              <a:rPr lang="nl-NL" sz="2400" dirty="0"/>
              <a:t>vertoont de minste uitvloeiing en toont alleen bovenin de droge verffilm een lichte mate van doorschijnendheid. </a:t>
            </a:r>
          </a:p>
          <a:p>
            <a:endParaRPr lang="nl-N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106</TotalTime>
  <Words>592</Words>
  <Application>Microsoft Office PowerPoint</Application>
  <PresentationFormat>Diavoorstelling (4:3)</PresentationFormat>
  <Paragraphs>131</Paragraphs>
  <Slides>13</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Calibri</vt:lpstr>
      <vt:lpstr>Georgia</vt:lpstr>
      <vt:lpstr>Times New Roman</vt:lpstr>
      <vt:lpstr>Trebuchet MS</vt:lpstr>
      <vt:lpstr>Wingdings 2</vt:lpstr>
      <vt:lpstr>Urban</vt:lpstr>
      <vt:lpstr>Onderzoek Materiaaltechnologie </vt:lpstr>
      <vt:lpstr>Probleemstelling</vt:lpstr>
      <vt:lpstr>Onderzoeksvraag</vt:lpstr>
      <vt:lpstr>Literatuuronderzoek</vt:lpstr>
      <vt:lpstr>Methode</vt:lpstr>
      <vt:lpstr>Methode </vt:lpstr>
      <vt:lpstr>Methode</vt:lpstr>
      <vt:lpstr>Resultaten test vloeiing</vt:lpstr>
      <vt:lpstr>Resultaten vloeiing</vt:lpstr>
      <vt:lpstr>Resultaten test erichsen visco-spatel </vt:lpstr>
      <vt:lpstr>Resultaten test erichsen visco-spatel</vt:lpstr>
      <vt:lpstr>Resultaten vergelijking bestanddelen</vt:lpstr>
      <vt:lpstr>Conclusie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Onderzoek Materiaaltechnologie</dc:title>
  <dc:creator>Vera Berkeveld</dc:creator>
  <cp:lastModifiedBy>Michael van Eijden</cp:lastModifiedBy>
  <cp:revision>7</cp:revision>
  <dcterms:created xsi:type="dcterms:W3CDTF">2015-01-26T11:51:01Z</dcterms:created>
  <dcterms:modified xsi:type="dcterms:W3CDTF">2015-01-26T13:39:03Z</dcterms:modified>
</cp:coreProperties>
</file>